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x="18288000" cy="10287000"/>
  <p:notesSz cx="6858000" cy="9144000"/>
  <p:embeddedFontLst>
    <p:embeddedFont>
      <p:font typeface="Arial Bold" charset="1" panose="020B0802020202020204"/>
      <p:regular r:id="rId68"/>
    </p:embeddedFont>
    <p:embeddedFont>
      <p:font typeface="Daydream" charset="1" panose="00000000000000000000"/>
      <p:regular r:id="rId69"/>
    </p:embeddedFont>
    <p:embeddedFont>
      <p:font typeface="Old Standard Bold" charset="1" panose="02040503050505020303"/>
      <p:regular r:id="rId70"/>
    </p:embeddedFont>
    <p:embeddedFont>
      <p:font typeface="Arial" charset="1" panose="020B0502020202020204"/>
      <p:regular r:id="rId71"/>
    </p:embeddedFont>
    <p:embeddedFont>
      <p:font typeface="Questrial" charset="1" panose="02000000000000000000"/>
      <p:regular r:id="rId72"/>
    </p:embeddedFont>
    <p:embeddedFont>
      <p:font typeface="Arial Italics" charset="1" panose="020B0502020202090204"/>
      <p:regular r:id="rId73"/>
    </p:embeddedFont>
    <p:embeddedFont>
      <p:font typeface="Arial Bold Italics" charset="1" panose="020B0802020202090204"/>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33.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4.png" Type="http://schemas.openxmlformats.org/officeDocument/2006/relationships/image"/><Relationship Id="rId15" Target="../media/image5.svg" Type="http://schemas.openxmlformats.org/officeDocument/2006/relationships/image"/><Relationship Id="rId16" Target="../media/image6.png" Type="http://schemas.openxmlformats.org/officeDocument/2006/relationships/image"/><Relationship Id="rId17" Target="../media/image7.svg" Type="http://schemas.openxmlformats.org/officeDocument/2006/relationships/image"/><Relationship Id="rId18" Target="../media/image8.png" Type="http://schemas.openxmlformats.org/officeDocument/2006/relationships/image"/><Relationship Id="rId19" Target="../media/image9.svg" Type="http://schemas.openxmlformats.org/officeDocument/2006/relationships/image"/><Relationship Id="rId2" Target="../media/image14.png" Type="http://schemas.openxmlformats.org/officeDocument/2006/relationships/image"/><Relationship Id="rId20" Target="../media/image10.png" Type="http://schemas.openxmlformats.org/officeDocument/2006/relationships/image"/><Relationship Id="rId21" Target="../media/image11.svg" Type="http://schemas.openxmlformats.org/officeDocument/2006/relationships/image"/><Relationship Id="rId22" Target="../media/image12.png" Type="http://schemas.openxmlformats.org/officeDocument/2006/relationships/image"/><Relationship Id="rId23"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2.png" Type="http://schemas.openxmlformats.org/officeDocument/2006/relationships/image"/><Relationship Id="rId3" Target="../media/image43.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https://genius.com/19096952/The-fureys-green-fields-of-france/" TargetMode="External" Type="http://schemas.openxmlformats.org/officeDocument/2006/relationships/hyperlink"/><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4.png" Type="http://schemas.openxmlformats.org/officeDocument/2006/relationships/image"/><Relationship Id="rId3" Target="../media/image33.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4.png" Type="http://schemas.openxmlformats.org/officeDocument/2006/relationships/image"/><Relationship Id="rId9" Target="../media/image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4.png" Type="http://schemas.openxmlformats.org/officeDocument/2006/relationships/image"/><Relationship Id="rId9" Target="../media/image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872223"/>
            <a:ext cx="18288000" cy="866775"/>
          </a:xfrm>
          <a:prstGeom prst="rect">
            <a:avLst/>
          </a:prstGeom>
        </p:spPr>
        <p:txBody>
          <a:bodyPr anchor="t" rtlCol="false" tIns="0" lIns="0" bIns="0" rIns="0">
            <a:spAutoFit/>
          </a:bodyPr>
          <a:lstStyle/>
          <a:p>
            <a:pPr algn="ctr">
              <a:lnSpc>
                <a:spcPts val="6300"/>
              </a:lnSpc>
            </a:pPr>
            <a:r>
              <a:rPr lang="en-US" b="true" sz="4500" spc="202">
                <a:solidFill>
                  <a:srgbClr val="0DA33B"/>
                </a:solidFill>
                <a:latin typeface="Arial Bold"/>
                <a:ea typeface="Arial Bold"/>
                <a:cs typeface="Arial Bold"/>
                <a:sym typeface="Arial Bold"/>
              </a:rPr>
              <a:t>THE RISE OF NATIONALISM AND UNIONISM IN IRELAND</a:t>
            </a:r>
          </a:p>
        </p:txBody>
      </p:sp>
      <p:sp>
        <p:nvSpPr>
          <p:cNvPr name="TextBox 5" id="5"/>
          <p:cNvSpPr txBox="true"/>
          <p:nvPr/>
        </p:nvSpPr>
        <p:spPr>
          <a:xfrm rot="0">
            <a:off x="351797" y="4072247"/>
            <a:ext cx="17584398" cy="666750"/>
          </a:xfrm>
          <a:prstGeom prst="rect">
            <a:avLst/>
          </a:prstGeom>
        </p:spPr>
        <p:txBody>
          <a:bodyPr anchor="t" rtlCol="false" tIns="0" lIns="0" bIns="0" rIns="0">
            <a:spAutoFit/>
          </a:bodyPr>
          <a:lstStyle/>
          <a:p>
            <a:pPr algn="ctr">
              <a:lnSpc>
                <a:spcPts val="5175"/>
              </a:lnSpc>
            </a:pPr>
            <a:r>
              <a:rPr lang="en-US" sz="4500" spc="1350">
                <a:solidFill>
                  <a:srgbClr val="FFFFFF"/>
                </a:solidFill>
                <a:latin typeface="Daydream"/>
                <a:ea typeface="Daydream"/>
                <a:cs typeface="Daydream"/>
                <a:sym typeface="Daydream"/>
              </a:rPr>
              <a:t>the rise of nationalism and unionism in ireland</a:t>
            </a:r>
          </a:p>
        </p:txBody>
      </p:sp>
      <p:sp>
        <p:nvSpPr>
          <p:cNvPr name="TextBox 6" id="6"/>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19</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1884-1914</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202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percentage of the population on the island of Ireland in the late nineteenth century were Catholic, Anglican or Presbyterian?</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a:t>
            </a:r>
            <a:r>
              <a:rPr lang="en-US" sz="2499" i="true">
                <a:solidFill>
                  <a:srgbClr val="0DA33B"/>
                </a:solidFill>
                <a:latin typeface="Arial Italics"/>
                <a:ea typeface="Arial Italics"/>
                <a:cs typeface="Arial Italics"/>
                <a:sym typeface="Arial Italics"/>
              </a:rPr>
              <a:t>Irish nationalist, republic </a:t>
            </a:r>
            <a:r>
              <a:rPr lang="en-US" sz="2499">
                <a:solidFill>
                  <a:srgbClr val="0DA33B"/>
                </a:solidFill>
                <a:latin typeface="Arial"/>
                <a:ea typeface="Arial"/>
                <a:cs typeface="Arial"/>
                <a:sym typeface="Arial"/>
              </a:rPr>
              <a:t>and </a:t>
            </a:r>
            <a:r>
              <a:rPr lang="en-US" sz="2499" i="true">
                <a:solidFill>
                  <a:srgbClr val="0DA33B"/>
                </a:solidFill>
                <a:latin typeface="Arial Italics"/>
                <a:ea typeface="Arial Italics"/>
                <a:cs typeface="Arial Italics"/>
                <a:sym typeface="Arial Italics"/>
              </a:rPr>
              <a:t>unionists</a:t>
            </a:r>
            <a:r>
              <a:rPr lang="en-US" sz="2499">
                <a:solidFill>
                  <a:srgbClr val="0DA33B"/>
                </a:solidFill>
                <a:latin typeface="Arial"/>
                <a:ea typeface="Arial"/>
                <a:cs typeface="Arial"/>
                <a:sym typeface="Arial"/>
              </a:rPr>
              <a:t>.</a:t>
            </a:r>
          </a:p>
          <a:p>
            <a:pPr algn="l" marL="539749" indent="-269875" lvl="1">
              <a:lnSpc>
                <a:spcPts val="3499"/>
              </a:lnSpc>
              <a:buAutoNum type="arabicPeriod" startAt="1"/>
            </a:pPr>
            <a:r>
              <a:rPr lang="en-US" sz="2499">
                <a:solidFill>
                  <a:srgbClr val="0DA33B"/>
                </a:solidFill>
                <a:latin typeface="Arial"/>
                <a:ea typeface="Arial"/>
                <a:cs typeface="Arial"/>
                <a:sym typeface="Arial"/>
              </a:rPr>
              <a:t>Give one example of a radical nationalist organisation.</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a:t>
            </a:r>
            <a:r>
              <a:rPr lang="en-US" sz="2499" i="true">
                <a:solidFill>
                  <a:srgbClr val="0DA33B"/>
                </a:solidFill>
                <a:latin typeface="Arial Italics"/>
                <a:ea typeface="Arial Italics"/>
                <a:cs typeface="Arial Italics"/>
                <a:sym typeface="Arial Italics"/>
              </a:rPr>
              <a:t>Home Rule</a:t>
            </a:r>
            <a:r>
              <a:rPr lang="en-US" sz="2499">
                <a:solidFill>
                  <a:srgbClr val="0DA33B"/>
                </a:solidFill>
                <a:latin typeface="Arial"/>
                <a:ea typeface="Arial"/>
                <a:cs typeface="Arial"/>
                <a:sym typeface="Arial"/>
              </a:rPr>
              <a:t>.</a:t>
            </a:r>
          </a:p>
          <a:p>
            <a:pPr algn="l" marL="539749" indent="-269875" lvl="1">
              <a:lnSpc>
                <a:spcPts val="3499"/>
              </a:lnSpc>
              <a:buAutoNum type="arabicPeriod" startAt="1"/>
            </a:pPr>
            <a:r>
              <a:rPr lang="en-US" sz="2499">
                <a:solidFill>
                  <a:srgbClr val="0DA33B"/>
                </a:solidFill>
                <a:latin typeface="Arial"/>
                <a:ea typeface="Arial"/>
                <a:cs typeface="Arial"/>
                <a:sym typeface="Arial"/>
              </a:rPr>
              <a:t>Give two reasons why unionists opposed Home Rule.</a:t>
            </a:r>
          </a:p>
          <a:p>
            <a:pPr algn="l" marL="539749" indent="-269875" lvl="1">
              <a:lnSpc>
                <a:spcPts val="3499"/>
              </a:lnSpc>
              <a:buAutoNum type="arabicPeriod" startAt="1"/>
            </a:pPr>
            <a:r>
              <a:rPr lang="en-US" sz="2499">
                <a:solidFill>
                  <a:srgbClr val="0DA33B"/>
                </a:solidFill>
                <a:latin typeface="Arial"/>
                <a:ea typeface="Arial"/>
                <a:cs typeface="Arial"/>
                <a:sym typeface="Arial"/>
              </a:rPr>
              <a:t>Name one leader of the Unionist Party. </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202 (Artefact, 2nd Edition)</a:t>
            </a:r>
          </a:p>
        </p:txBody>
      </p:sp>
      <p:sp>
        <p:nvSpPr>
          <p:cNvPr name="TextBox 8" id="8"/>
          <p:cNvSpPr txBox="true"/>
          <p:nvPr/>
        </p:nvSpPr>
        <p:spPr>
          <a:xfrm rot="0">
            <a:off x="1028700" y="2149474"/>
            <a:ext cx="15609955" cy="57277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1.    Catholics – 77% of the population; Anglicans – 12%; Presbyterians – 9%.</a:t>
            </a:r>
          </a:p>
          <a:p>
            <a:pPr algn="l">
              <a:lnSpc>
                <a:spcPts val="3499"/>
              </a:lnSpc>
            </a:pPr>
            <a:r>
              <a:rPr lang="en-US" sz="2499">
                <a:solidFill>
                  <a:srgbClr val="000000"/>
                </a:solidFill>
                <a:latin typeface="Arial"/>
                <a:ea typeface="Arial"/>
                <a:cs typeface="Arial"/>
                <a:sym typeface="Arial"/>
              </a:rPr>
              <a:t>2.    Irish nationalist: someone who believes that the Irish people are their own nation; Republic: a country not ruled by a monarch, but instead ruled by its citizens, who choose their representatives; Unionist: someone who wants Ireland to remain part of the United Kingdom with Britain. </a:t>
            </a:r>
          </a:p>
          <a:p>
            <a:pPr algn="l">
              <a:lnSpc>
                <a:spcPts val="3499"/>
              </a:lnSpc>
            </a:pPr>
            <a:r>
              <a:rPr lang="en-US" sz="2499">
                <a:solidFill>
                  <a:srgbClr val="000000"/>
                </a:solidFill>
                <a:latin typeface="Arial"/>
                <a:ea typeface="Arial"/>
                <a:cs typeface="Arial"/>
                <a:sym typeface="Arial"/>
              </a:rPr>
              <a:t>3.    The IRB (Irish Republican Brotherhood), also known as the Fenians. </a:t>
            </a:r>
          </a:p>
          <a:p>
            <a:pPr algn="l">
              <a:lnSpc>
                <a:spcPts val="3499"/>
              </a:lnSpc>
            </a:pPr>
            <a:r>
              <a:rPr lang="en-US" sz="2499">
                <a:solidFill>
                  <a:srgbClr val="000000"/>
                </a:solidFill>
                <a:latin typeface="Arial"/>
                <a:ea typeface="Arial"/>
                <a:cs typeface="Arial"/>
                <a:sym typeface="Arial"/>
              </a:rPr>
              <a:t>4.    Home Rule: Ireland would have its own parliament in Dublin to govern local affairs, such as education and health, while Westminster could still control trade and foreign affairs. Ireland would still be part of the United Kingdom. </a:t>
            </a:r>
          </a:p>
          <a:p>
            <a:pPr algn="l">
              <a:lnSpc>
                <a:spcPts val="3499"/>
              </a:lnSpc>
            </a:pPr>
            <a:r>
              <a:rPr lang="en-US" sz="2499">
                <a:solidFill>
                  <a:srgbClr val="000000"/>
                </a:solidFill>
                <a:latin typeface="Arial"/>
                <a:ea typeface="Arial"/>
                <a:cs typeface="Arial"/>
                <a:sym typeface="Arial"/>
              </a:rPr>
              <a:t>5.    Unionists believed that ‘Home Rule is Rome Rule’ – that they would be discriminated against as Protestants if there were a Catholic-majority parliament in Dublin. Unionists also feared that trade in the north could be badly affected by Home Rule. </a:t>
            </a:r>
          </a:p>
          <a:p>
            <a:pPr algn="l">
              <a:lnSpc>
                <a:spcPts val="3499"/>
              </a:lnSpc>
            </a:pPr>
            <a:r>
              <a:rPr lang="en-US" sz="2499">
                <a:solidFill>
                  <a:srgbClr val="000000"/>
                </a:solidFill>
                <a:latin typeface="Arial"/>
                <a:ea typeface="Arial"/>
                <a:cs typeface="Arial"/>
                <a:sym typeface="Arial"/>
              </a:rPr>
              <a:t>6.    Any one of: Edward Carson; Walter Hume Long; Edward Saunderson. </a:t>
            </a:r>
          </a:p>
          <a:p>
            <a:pPr algn="l">
              <a:lnSpc>
                <a:spcPts val="3499"/>
              </a:lnSpc>
            </a:pP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1"/>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19.2: CHARLES STEWART PARNEL, 1846-1891</a:t>
            </a:r>
          </a:p>
        </p:txBody>
      </p:sp>
      <p:sp>
        <p:nvSpPr>
          <p:cNvPr name="TextBox 4" id="4"/>
          <p:cNvSpPr txBox="true"/>
          <p:nvPr/>
        </p:nvSpPr>
        <p:spPr>
          <a:xfrm rot="0">
            <a:off x="0" y="3997635"/>
            <a:ext cx="18288000"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19.2: Charles Stewart Parnel, 1846-1891</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19</a:t>
            </a:r>
          </a:p>
        </p:txBody>
      </p:sp>
      <p:sp>
        <p:nvSpPr>
          <p:cNvPr name="TextBox 6" id="6"/>
          <p:cNvSpPr txBox="true"/>
          <p:nvPr/>
        </p:nvSpPr>
        <p:spPr>
          <a:xfrm rot="0">
            <a:off x="4500562" y="5937995"/>
            <a:ext cx="9286875" cy="373380"/>
          </a:xfrm>
          <a:prstGeom prst="rect">
            <a:avLst/>
          </a:prstGeom>
        </p:spPr>
        <p:txBody>
          <a:bodyPr anchor="t" rtlCol="false" tIns="0" lIns="0" bIns="0" rIns="0">
            <a:spAutoFit/>
          </a:bodyPr>
          <a:lstStyle/>
          <a:p>
            <a:pPr algn="ctr">
              <a:lnSpc>
                <a:spcPts val="2760"/>
              </a:lnSpc>
              <a:spcBef>
                <a:spcPct val="0"/>
              </a:spcBef>
            </a:pPr>
            <a:r>
              <a:rPr lang="en-US" b="true" sz="2000" spc="196">
                <a:solidFill>
                  <a:srgbClr val="000000"/>
                </a:solidFill>
                <a:latin typeface="Arial Bold"/>
                <a:ea typeface="Arial Bold"/>
                <a:cs typeface="Arial Bold"/>
                <a:sym typeface="Arial Bold"/>
              </a:rPr>
              <a:t>"The Uncrowned King of Ireland"</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1884-1914</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2294669"/>
            <a:ext cx="6186685" cy="6857163"/>
          </a:xfrm>
          <a:custGeom>
            <a:avLst/>
            <a:gdLst/>
            <a:ahLst/>
            <a:cxnLst/>
            <a:rect r="r" b="b" t="t" l="l"/>
            <a:pathLst>
              <a:path h="6857163" w="6186685">
                <a:moveTo>
                  <a:pt x="0" y="0"/>
                </a:moveTo>
                <a:lnTo>
                  <a:pt x="6186685" y="0"/>
                </a:lnTo>
                <a:lnTo>
                  <a:pt x="6186685" y="6857163"/>
                </a:lnTo>
                <a:lnTo>
                  <a:pt x="0" y="6857163"/>
                </a:lnTo>
                <a:lnTo>
                  <a:pt x="0" y="0"/>
                </a:lnTo>
                <a:close/>
              </a:path>
            </a:pathLst>
          </a:custGeom>
          <a:blipFill>
            <a:blip r:embed="rId2"/>
            <a:stretch>
              <a:fillRect l="0" t="0" r="0" b="0"/>
            </a:stretch>
          </a:blipFill>
        </p:spPr>
      </p:sp>
      <p:sp>
        <p:nvSpPr>
          <p:cNvPr name="TextBox 7" id="7"/>
          <p:cNvSpPr txBox="true"/>
          <p:nvPr/>
        </p:nvSpPr>
        <p:spPr>
          <a:xfrm rot="0">
            <a:off x="7454402" y="2170844"/>
            <a:ext cx="9184253"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Charles Stewart Parnell was born on 27th June 1846 in Avondale, Co. Wicklow. </a:t>
            </a:r>
            <a:r>
              <a:rPr lang="en-US" sz="3000">
                <a:solidFill>
                  <a:srgbClr val="000000"/>
                </a:solidFill>
                <a:latin typeface="Arial"/>
                <a:ea typeface="Arial"/>
                <a:cs typeface="Arial"/>
                <a:sym typeface="Arial"/>
              </a:rPr>
              <a:t>His family were </a:t>
            </a:r>
            <a:r>
              <a:rPr lang="en-US" sz="3000" b="true">
                <a:solidFill>
                  <a:srgbClr val="000000"/>
                </a:solidFill>
                <a:latin typeface="Arial Bold"/>
                <a:ea typeface="Arial Bold"/>
                <a:cs typeface="Arial Bold"/>
                <a:sym typeface="Arial Bold"/>
              </a:rPr>
              <a:t>Anglo-Irish</a:t>
            </a:r>
            <a:r>
              <a:rPr lang="en-US" sz="3000">
                <a:solidFill>
                  <a:srgbClr val="000000"/>
                </a:solidFill>
                <a:latin typeface="Arial"/>
                <a:ea typeface="Arial"/>
                <a:cs typeface="Arial"/>
                <a:sym typeface="Arial"/>
              </a:rPr>
              <a:t> Protestant landowners. He studied at Cambridge University but never completed his studies. He was elected to parliament in 1875 as a member of the Home Rule Party in a Meath by-election.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Early Life</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Parnell had links with the Fenians and agreed with their method of </a:t>
            </a:r>
            <a:r>
              <a:rPr lang="en-US" sz="2500" b="true">
                <a:solidFill>
                  <a:srgbClr val="000000"/>
                </a:solidFill>
                <a:latin typeface="Arial Bold"/>
                <a:ea typeface="Arial Bold"/>
                <a:cs typeface="Arial Bold"/>
                <a:sym typeface="Arial Bold"/>
              </a:rPr>
              <a:t>parliamentary obstruction </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the deliberate interference with the progress of legislation. For example, making very long speeches to delay the passage of laws through parliament</a:t>
            </a:r>
            <a:r>
              <a:rPr lang="en-US" sz="2500">
                <a:solidFill>
                  <a:srgbClr val="000000"/>
                </a:solidFill>
                <a:latin typeface="Arial"/>
                <a:ea typeface="Arial"/>
                <a:cs typeface="Arial"/>
                <a:sym typeface="Arial"/>
              </a:rPr>
              <a:t>. Some Home Rule Party members distrusted Parnell because of his Fenian links.</a:t>
            </a:r>
          </a:p>
          <a:p>
            <a:pPr algn="just">
              <a:lnSpc>
                <a:spcPts val="3500"/>
              </a:lnSpc>
            </a:pPr>
            <a:r>
              <a:rPr lang="en-US" sz="2500">
                <a:solidFill>
                  <a:srgbClr val="000000"/>
                </a:solidFill>
                <a:latin typeface="Arial"/>
                <a:ea typeface="Arial"/>
                <a:cs typeface="Arial"/>
                <a:sym typeface="Arial"/>
              </a:rPr>
              <a:t>Parnell’s popularity rose because he tried to solve the ‘Land Question’. With Fenians such as Michael Davitt and John Devoy, Parnell formed an organisation known as the ‘</a:t>
            </a:r>
            <a:r>
              <a:rPr lang="en-US" sz="2500" b="true">
                <a:solidFill>
                  <a:srgbClr val="000000"/>
                </a:solidFill>
                <a:latin typeface="Arial Bold"/>
                <a:ea typeface="Arial Bold"/>
                <a:cs typeface="Arial Bold"/>
                <a:sym typeface="Arial Bold"/>
              </a:rPr>
              <a:t>Land League</a:t>
            </a:r>
            <a:r>
              <a:rPr lang="en-US" sz="2500">
                <a:solidFill>
                  <a:srgbClr val="000000"/>
                </a:solidFill>
                <a:latin typeface="Arial"/>
                <a:ea typeface="Arial"/>
                <a:cs typeface="Arial"/>
                <a:sym typeface="Arial"/>
              </a:rPr>
              <a:t>’. </a:t>
            </a:r>
            <a:r>
              <a:rPr lang="en-US" sz="2500">
                <a:solidFill>
                  <a:srgbClr val="000000"/>
                </a:solidFill>
                <a:latin typeface="Arial"/>
                <a:ea typeface="Arial"/>
                <a:cs typeface="Arial"/>
                <a:sym typeface="Arial"/>
              </a:rPr>
              <a:t>The main goal was to get the British government to provide loans to tenant farmers so that they could </a:t>
            </a:r>
            <a:r>
              <a:rPr lang="en-US" sz="2500" b="true">
                <a:solidFill>
                  <a:srgbClr val="000000"/>
                </a:solidFill>
                <a:latin typeface="Arial Bold"/>
                <a:ea typeface="Arial Bold"/>
                <a:cs typeface="Arial Bold"/>
                <a:sym typeface="Arial Bold"/>
              </a:rPr>
              <a:t>buy their farms</a:t>
            </a:r>
            <a:r>
              <a:rPr lang="en-US" sz="2500">
                <a:solidFill>
                  <a:srgbClr val="000000"/>
                </a:solidFill>
                <a:latin typeface="Arial"/>
                <a:ea typeface="Arial"/>
                <a:cs typeface="Arial"/>
                <a:sym typeface="Arial"/>
              </a:rPr>
              <a:t>. In the meantime, he wanted to achieve </a:t>
            </a:r>
            <a:r>
              <a:rPr lang="en-US" sz="2500" b="true">
                <a:solidFill>
                  <a:srgbClr val="000000"/>
                </a:solidFill>
                <a:latin typeface="Arial Bold"/>
                <a:ea typeface="Arial Bold"/>
                <a:cs typeface="Arial Bold"/>
                <a:sym typeface="Arial Bold"/>
              </a:rPr>
              <a:t>lower rents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prevent evictions</a:t>
            </a:r>
            <a:r>
              <a:rPr lang="en-US" sz="2500">
                <a:solidFill>
                  <a:srgbClr val="000000"/>
                </a:solidFill>
                <a:latin typeface="Arial"/>
                <a:ea typeface="Arial"/>
                <a:cs typeface="Arial"/>
                <a:sym typeface="Arial"/>
              </a:rPr>
              <a:t>. This was popular amongst Catholic Irish famers who had suffered during the Great Famine. The Home Rule Party benefited from Parnell’s efforts and won 63 seats in the General Election of 1880 – and thus allowing Parnell to win leadership of the party.</a:t>
            </a:r>
          </a:p>
          <a:p>
            <a:pPr algn="just">
              <a:lnSpc>
                <a:spcPts val="3500"/>
              </a:lnSpc>
            </a:pPr>
            <a:r>
              <a:rPr lang="en-US" sz="2500">
                <a:solidFill>
                  <a:srgbClr val="000000"/>
                </a:solidFill>
                <a:latin typeface="Arial"/>
                <a:ea typeface="Arial"/>
                <a:cs typeface="Arial"/>
                <a:sym typeface="Arial"/>
              </a:rPr>
              <a:t>To persuade the British government to bring in the reforms about land in Ireland, Parnell used </a:t>
            </a:r>
            <a:r>
              <a:rPr lang="en-US" sz="2500" b="true">
                <a:solidFill>
                  <a:srgbClr val="000000"/>
                </a:solidFill>
                <a:latin typeface="Arial Bold"/>
                <a:ea typeface="Arial Bold"/>
                <a:cs typeface="Arial Bold"/>
                <a:sym typeface="Arial Bold"/>
              </a:rPr>
              <a:t>political agitation. </a:t>
            </a:r>
            <a:r>
              <a:rPr lang="en-US" sz="2500">
                <a:solidFill>
                  <a:srgbClr val="000000"/>
                </a:solidFill>
                <a:latin typeface="Arial"/>
                <a:ea typeface="Arial"/>
                <a:cs typeface="Arial"/>
                <a:sym typeface="Arial"/>
              </a:rPr>
              <a:t>This was </a:t>
            </a:r>
            <a:r>
              <a:rPr lang="en-US" sz="2500" u="sng">
                <a:solidFill>
                  <a:srgbClr val="000000"/>
                </a:solidFill>
                <a:latin typeface="Arial"/>
                <a:ea typeface="Arial"/>
                <a:cs typeface="Arial"/>
                <a:sym typeface="Arial"/>
              </a:rPr>
              <a:t>to encourage people to form local groups to demand better treatment; e.g. refusing to pay rent or co-operate with local landlords</a:t>
            </a:r>
            <a:r>
              <a:rPr lang="en-US" sz="2500">
                <a:solidFill>
                  <a:srgbClr val="000000"/>
                </a:solidFill>
                <a:latin typeface="Arial"/>
                <a:ea typeface="Arial"/>
                <a:cs typeface="Arial"/>
                <a:sym typeface="Arial"/>
              </a:rPr>
              <a:t>.</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Parnell and the Home Rule Party</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6098480" y="2222500"/>
            <a:ext cx="10540175"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In 1881, Parnell was sent to </a:t>
            </a:r>
            <a:r>
              <a:rPr lang="en-US" sz="2500" b="true">
                <a:solidFill>
                  <a:srgbClr val="000000"/>
                </a:solidFill>
                <a:latin typeface="Arial Bold"/>
                <a:ea typeface="Arial Bold"/>
                <a:cs typeface="Arial Bold"/>
                <a:sym typeface="Arial Bold"/>
              </a:rPr>
              <a:t>Kilmainham Goal</a:t>
            </a:r>
            <a:r>
              <a:rPr lang="en-US" sz="2500">
                <a:solidFill>
                  <a:srgbClr val="000000"/>
                </a:solidFill>
                <a:latin typeface="Arial"/>
                <a:ea typeface="Arial"/>
                <a:cs typeface="Arial"/>
                <a:sym typeface="Arial"/>
              </a:rPr>
              <a:t> for his political agitation and public speeches. Upon his arrest, violent protests broke out across the country forcing British Prime Minister, </a:t>
            </a:r>
            <a:r>
              <a:rPr lang="en-US" sz="2500" b="true">
                <a:solidFill>
                  <a:srgbClr val="000000"/>
                </a:solidFill>
                <a:latin typeface="Arial Bold"/>
                <a:ea typeface="Arial Bold"/>
                <a:cs typeface="Arial Bold"/>
                <a:sym typeface="Arial Bold"/>
              </a:rPr>
              <a:t>William Gladstone</a:t>
            </a:r>
            <a:r>
              <a:rPr lang="en-US" sz="2500">
                <a:solidFill>
                  <a:srgbClr val="000000"/>
                </a:solidFill>
                <a:latin typeface="Arial"/>
                <a:ea typeface="Arial"/>
                <a:cs typeface="Arial"/>
                <a:sym typeface="Arial"/>
              </a:rPr>
              <a:t>, to reach an agreement with Parnell.</a:t>
            </a:r>
          </a:p>
          <a:p>
            <a:pPr algn="just">
              <a:lnSpc>
                <a:spcPts val="3500"/>
              </a:lnSpc>
            </a:pPr>
            <a:r>
              <a:rPr lang="en-US" sz="2500">
                <a:solidFill>
                  <a:srgbClr val="000000"/>
                </a:solidFill>
                <a:latin typeface="Arial"/>
                <a:ea typeface="Arial"/>
                <a:cs typeface="Arial"/>
                <a:sym typeface="Arial"/>
              </a:rPr>
              <a:t>May 1882 saw Parnell and Gladstone sign the </a:t>
            </a:r>
            <a:r>
              <a:rPr lang="en-US" sz="2500" b="true">
                <a:solidFill>
                  <a:srgbClr val="000000"/>
                </a:solidFill>
                <a:latin typeface="Arial Bold"/>
                <a:ea typeface="Arial Bold"/>
                <a:cs typeface="Arial Bold"/>
                <a:sym typeface="Arial Bold"/>
              </a:rPr>
              <a:t>Kilmainham Treaty</a:t>
            </a:r>
            <a:r>
              <a:rPr lang="en-US" sz="2500">
                <a:solidFill>
                  <a:srgbClr val="000000"/>
                </a:solidFill>
                <a:latin typeface="Arial"/>
                <a:ea typeface="Arial"/>
                <a:cs typeface="Arial"/>
                <a:sym typeface="Arial"/>
              </a:rPr>
              <a:t> – giving tenants access to land courts and help with rent payment. Parnell also agreed to condemn violence. This was a victory for Parnell and the Home Rule Party</a:t>
            </a:r>
          </a:p>
          <a:p>
            <a:pPr algn="just">
              <a:lnSpc>
                <a:spcPts val="3500"/>
              </a:lnSpc>
            </a:pPr>
            <a:r>
              <a:rPr lang="en-US" sz="2500">
                <a:solidFill>
                  <a:srgbClr val="000000"/>
                </a:solidFill>
                <a:latin typeface="Arial"/>
                <a:ea typeface="Arial"/>
                <a:cs typeface="Arial"/>
                <a:sym typeface="Arial"/>
              </a:rPr>
              <a:t>Four days after the Treaty was signed, a group of extreme IRB men “</a:t>
            </a:r>
            <a:r>
              <a:rPr lang="en-US" sz="2500" i="true">
                <a:solidFill>
                  <a:srgbClr val="000000"/>
                </a:solidFill>
                <a:latin typeface="Arial Italics"/>
                <a:ea typeface="Arial Italics"/>
                <a:cs typeface="Arial Italics"/>
                <a:sym typeface="Arial Italics"/>
              </a:rPr>
              <a:t>the Invincibles</a:t>
            </a:r>
            <a:r>
              <a:rPr lang="en-US" sz="2500">
                <a:solidFill>
                  <a:srgbClr val="000000"/>
                </a:solidFill>
                <a:latin typeface="Arial"/>
                <a:ea typeface="Arial"/>
                <a:cs typeface="Arial"/>
                <a:sym typeface="Arial"/>
              </a:rPr>
              <a:t>” ambushed and killed two British politicians in </a:t>
            </a:r>
            <a:r>
              <a:rPr lang="en-US" sz="2500" b="true">
                <a:solidFill>
                  <a:srgbClr val="000000"/>
                </a:solidFill>
                <a:latin typeface="Arial Bold"/>
                <a:ea typeface="Arial Bold"/>
                <a:cs typeface="Arial Bold"/>
                <a:sym typeface="Arial Bold"/>
              </a:rPr>
              <a:t>the Phoenix Park Murders</a:t>
            </a:r>
            <a:r>
              <a:rPr lang="en-US" sz="2500">
                <a:solidFill>
                  <a:srgbClr val="000000"/>
                </a:solidFill>
                <a:latin typeface="Arial"/>
                <a:ea typeface="Arial"/>
                <a:cs typeface="Arial"/>
                <a:sym typeface="Arial"/>
              </a:rPr>
              <a:t>. This event damaged the popularity of radical nationalists and increased the desire for peaceful political means.</a:t>
            </a:r>
          </a:p>
        </p:txBody>
      </p:sp>
      <p:sp>
        <p:nvSpPr>
          <p:cNvPr name="Freeform 7" id="7"/>
          <p:cNvSpPr/>
          <p:nvPr/>
        </p:nvSpPr>
        <p:spPr>
          <a:xfrm flipH="false" flipV="false" rot="0">
            <a:off x="1028700" y="2294669"/>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2"/>
            <a:stretch>
              <a:fillRect l="0" t="0" r="0" b="0"/>
            </a:stretch>
          </a:blipFill>
        </p:spPr>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Kilmainham Gaol and Treaty</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07553" y="2139949"/>
            <a:ext cx="15609955"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In 1882, the Home Rule Party became the </a:t>
            </a:r>
            <a:r>
              <a:rPr lang="en-US" sz="2500" b="true">
                <a:solidFill>
                  <a:srgbClr val="000000"/>
                </a:solidFill>
                <a:latin typeface="Arial Bold"/>
                <a:ea typeface="Arial Bold"/>
                <a:cs typeface="Arial Bold"/>
                <a:sym typeface="Arial Bold"/>
              </a:rPr>
              <a:t>Irish Parliamentary Party</a:t>
            </a:r>
            <a:r>
              <a:rPr lang="en-US" sz="2500">
                <a:solidFill>
                  <a:srgbClr val="000000"/>
                </a:solidFill>
                <a:latin typeface="Arial"/>
                <a:ea typeface="Arial"/>
                <a:cs typeface="Arial"/>
                <a:sym typeface="Arial"/>
              </a:rPr>
              <a:t>. In 1884, all men who owned or rented property worth £10 or more were granted the right to vote. This increased voters by 300,000 voters. </a:t>
            </a:r>
          </a:p>
          <a:p>
            <a:pPr algn="just">
              <a:lnSpc>
                <a:spcPts val="3500"/>
              </a:lnSpc>
            </a:pPr>
            <a:r>
              <a:rPr lang="en-US" sz="2500">
                <a:solidFill>
                  <a:srgbClr val="000000"/>
                </a:solidFill>
                <a:latin typeface="Arial"/>
                <a:ea typeface="Arial"/>
                <a:cs typeface="Arial"/>
                <a:sym typeface="Arial"/>
              </a:rPr>
              <a:t>In the </a:t>
            </a:r>
            <a:r>
              <a:rPr lang="en-US" sz="2500" b="true">
                <a:solidFill>
                  <a:srgbClr val="000000"/>
                </a:solidFill>
                <a:latin typeface="Arial Bold"/>
                <a:ea typeface="Arial Bold"/>
                <a:cs typeface="Arial Bold"/>
                <a:sym typeface="Arial Bold"/>
              </a:rPr>
              <a:t>1885</a:t>
            </a:r>
            <a:r>
              <a:rPr lang="en-US" sz="2500">
                <a:solidFill>
                  <a:srgbClr val="000000"/>
                </a:solidFill>
                <a:latin typeface="Arial"/>
                <a:ea typeface="Arial"/>
                <a:cs typeface="Arial"/>
                <a:sym typeface="Arial"/>
              </a:rPr>
              <a:t> British general election, the Irish Parliamentary Party won </a:t>
            </a:r>
            <a:r>
              <a:rPr lang="en-US" sz="2500" b="true">
                <a:solidFill>
                  <a:srgbClr val="000000"/>
                </a:solidFill>
                <a:latin typeface="Arial Bold"/>
                <a:ea typeface="Arial Bold"/>
                <a:cs typeface="Arial Bold"/>
                <a:sym typeface="Arial Bold"/>
              </a:rPr>
              <a:t>86 seats</a:t>
            </a:r>
            <a:r>
              <a:rPr lang="en-US" sz="2500">
                <a:solidFill>
                  <a:srgbClr val="000000"/>
                </a:solidFill>
                <a:latin typeface="Arial"/>
                <a:ea typeface="Arial"/>
                <a:cs typeface="Arial"/>
                <a:sym typeface="Arial"/>
              </a:rPr>
              <a:t>. This meant that Parnell’s party held the balance of power in parliament – he could swing sides of a vote to suit himself. Parnell allied with Gladstone and the Liberal Party in January 1886 – making Gladstone Prime Minister once more. As a result the First Home Rule Bill was put forward by Gladstone in April 1886. The terms of the Bill included:</a:t>
            </a:r>
          </a:p>
          <a:p>
            <a:pPr algn="just" marL="539754" indent="-269877" lvl="1">
              <a:lnSpc>
                <a:spcPts val="3500"/>
              </a:lnSpc>
              <a:buFont typeface="Arial"/>
              <a:buChar char="•"/>
            </a:pPr>
            <a:r>
              <a:rPr lang="en-US" sz="2500">
                <a:solidFill>
                  <a:srgbClr val="000000"/>
                </a:solidFill>
                <a:latin typeface="Arial"/>
                <a:ea typeface="Arial"/>
                <a:cs typeface="Arial"/>
                <a:sym typeface="Arial"/>
              </a:rPr>
              <a:t>Irish MPs and Lords would leave Westminster</a:t>
            </a:r>
          </a:p>
          <a:p>
            <a:pPr algn="just" marL="539754" indent="-269877" lvl="1">
              <a:lnSpc>
                <a:spcPts val="3500"/>
              </a:lnSpc>
              <a:buFont typeface="Arial"/>
              <a:buChar char="•"/>
            </a:pPr>
            <a:r>
              <a:rPr lang="en-US" sz="2500">
                <a:solidFill>
                  <a:srgbClr val="000000"/>
                </a:solidFill>
                <a:latin typeface="Arial"/>
                <a:ea typeface="Arial"/>
                <a:cs typeface="Arial"/>
                <a:sym typeface="Arial"/>
              </a:rPr>
              <a:t>Ireland would have an elected parliament in Dublin.</a:t>
            </a:r>
          </a:p>
          <a:p>
            <a:pPr algn="just" marL="539754" indent="-269877" lvl="1">
              <a:lnSpc>
                <a:spcPts val="3500"/>
              </a:lnSpc>
              <a:buFont typeface="Arial"/>
              <a:buChar char="•"/>
            </a:pPr>
            <a:r>
              <a:rPr lang="en-US" sz="2500">
                <a:solidFill>
                  <a:srgbClr val="000000"/>
                </a:solidFill>
                <a:latin typeface="Arial"/>
                <a:ea typeface="Arial"/>
                <a:cs typeface="Arial"/>
                <a:sym typeface="Arial"/>
              </a:rPr>
              <a:t>This parliament could make laws for internal affairs.</a:t>
            </a:r>
          </a:p>
          <a:p>
            <a:pPr algn="just" marL="539754" indent="-269877" lvl="1">
              <a:lnSpc>
                <a:spcPts val="3500"/>
              </a:lnSpc>
              <a:buFont typeface="Arial"/>
              <a:buChar char="•"/>
            </a:pPr>
            <a:r>
              <a:rPr lang="en-US" sz="2500">
                <a:solidFill>
                  <a:srgbClr val="000000"/>
                </a:solidFill>
                <a:latin typeface="Arial"/>
                <a:ea typeface="Arial"/>
                <a:cs typeface="Arial"/>
                <a:sym typeface="Arial"/>
              </a:rPr>
              <a:t>Westminster would keep control of external affairs.</a:t>
            </a:r>
          </a:p>
          <a:p>
            <a:pPr algn="just" marL="539754" indent="-269877" lvl="1">
              <a:lnSpc>
                <a:spcPts val="3500"/>
              </a:lnSpc>
              <a:buFont typeface="Arial"/>
              <a:buChar char="•"/>
            </a:pPr>
            <a:r>
              <a:rPr lang="en-US" sz="2500">
                <a:solidFill>
                  <a:srgbClr val="000000"/>
                </a:solidFill>
                <a:latin typeface="Arial"/>
                <a:ea typeface="Arial"/>
                <a:cs typeface="Arial"/>
                <a:sym typeface="Arial"/>
              </a:rPr>
              <a:t>A viceroy would represent the British monarch in Ireland.</a:t>
            </a:r>
          </a:p>
          <a:p>
            <a:pPr algn="just">
              <a:lnSpc>
                <a:spcPts val="3500"/>
              </a:lnSpc>
            </a:pPr>
            <a:r>
              <a:rPr lang="en-US" sz="2500">
                <a:solidFill>
                  <a:srgbClr val="000000"/>
                </a:solidFill>
                <a:latin typeface="Arial"/>
                <a:ea typeface="Arial"/>
                <a:cs typeface="Arial"/>
                <a:sym typeface="Arial"/>
              </a:rPr>
              <a:t>The Conservative Party was against the First Home Rule Bill. Many felt that Home Rule would eventually lead to a fully independent Ireland.The Bill was defeated in June 1886 by 341 votes to 311 in the House of Commons. The Liberal Party split as a result and another general election had to take place. The votes were more of the same for the Irish Parliamentary Party while the Conservatives won seats and the Liberals lost.</a:t>
            </a:r>
          </a:p>
        </p:txBody>
      </p:sp>
      <p:graphicFrame>
        <p:nvGraphicFramePr>
          <p:cNvPr name="Table 7" id="7"/>
          <p:cNvGraphicFramePr>
            <a:graphicFrameLocks noGrp="true"/>
          </p:cNvGraphicFramePr>
          <p:nvPr/>
        </p:nvGraphicFramePr>
        <p:xfrm>
          <a:off x="11634122" y="4942030"/>
          <a:ext cx="4983386" cy="2085975"/>
        </p:xfrm>
        <a:graphic>
          <a:graphicData uri="http://schemas.openxmlformats.org/drawingml/2006/table">
            <a:tbl>
              <a:tblPr/>
              <a:tblGrid>
                <a:gridCol w="2840222"/>
                <a:gridCol w="1015054"/>
                <a:gridCol w="1128110"/>
              </a:tblGrid>
              <a:tr h="417195">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Party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8037"/>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1885</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8037"/>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1886</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8037"/>
                    </a:solidFill>
                  </a:tcPr>
                </a:tc>
              </a:tr>
              <a:tr h="417195">
                <a:tc>
                  <a:txBody>
                    <a:bodyPr anchor="t" rtlCol="false"/>
                    <a:lstStyle/>
                    <a:p>
                      <a:pPr algn="ctr">
                        <a:lnSpc>
                          <a:spcPts val="2800"/>
                        </a:lnSpc>
                        <a:defRPr/>
                      </a:pPr>
                      <a:r>
                        <a:rPr lang="en-US" sz="2000">
                          <a:solidFill>
                            <a:srgbClr val="000000"/>
                          </a:solidFill>
                          <a:latin typeface="Arial"/>
                          <a:ea typeface="Arial"/>
                          <a:cs typeface="Arial"/>
                          <a:sym typeface="Arial"/>
                        </a:rPr>
                        <a:t>Conservatives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247</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317</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ea typeface="Arial"/>
                          <a:cs typeface="Arial"/>
                          <a:sym typeface="Arial"/>
                        </a:rPr>
                        <a:t>Liberals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319</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191</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ea typeface="Arial"/>
                          <a:cs typeface="Arial"/>
                          <a:sym typeface="Arial"/>
                        </a:rPr>
                        <a:t>Irish Parliamentary Party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86</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85</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ea typeface="Arial"/>
                          <a:cs typeface="Arial"/>
                          <a:sym typeface="Arial"/>
                        </a:rPr>
                        <a:t>Liberal Unionists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N/A</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77</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First Home Rule Bill (1886)</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2152098"/>
            <a:ext cx="4716064" cy="7573213"/>
          </a:xfrm>
          <a:custGeom>
            <a:avLst/>
            <a:gdLst/>
            <a:ahLst/>
            <a:cxnLst/>
            <a:rect r="r" b="b" t="t" l="l"/>
            <a:pathLst>
              <a:path h="7573213" w="4716064">
                <a:moveTo>
                  <a:pt x="0" y="0"/>
                </a:moveTo>
                <a:lnTo>
                  <a:pt x="4716064" y="0"/>
                </a:lnTo>
                <a:lnTo>
                  <a:pt x="4716064" y="7573213"/>
                </a:lnTo>
                <a:lnTo>
                  <a:pt x="0" y="7573213"/>
                </a:lnTo>
                <a:lnTo>
                  <a:pt x="0" y="0"/>
                </a:lnTo>
                <a:close/>
              </a:path>
            </a:pathLst>
          </a:custGeom>
          <a:blipFill>
            <a:blip r:embed="rId2"/>
            <a:stretch>
              <a:fillRect l="0" t="0" r="0" b="0"/>
            </a:stretch>
          </a:blipFill>
        </p:spPr>
      </p:sp>
      <p:sp>
        <p:nvSpPr>
          <p:cNvPr name="TextBox 7" id="7"/>
          <p:cNvSpPr txBox="true"/>
          <p:nvPr/>
        </p:nvSpPr>
        <p:spPr>
          <a:xfrm rot="0">
            <a:off x="6163864" y="2120899"/>
            <a:ext cx="10453644"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In 1887, </a:t>
            </a:r>
            <a:r>
              <a:rPr lang="en-US" sz="3000" b="true">
                <a:solidFill>
                  <a:srgbClr val="000000"/>
                </a:solidFill>
                <a:latin typeface="Arial Bold"/>
                <a:ea typeface="Arial Bold"/>
                <a:cs typeface="Arial Bold"/>
                <a:sym typeface="Arial Bold"/>
              </a:rPr>
              <a:t>false accusations</a:t>
            </a:r>
            <a:r>
              <a:rPr lang="en-US" sz="3000">
                <a:solidFill>
                  <a:srgbClr val="000000"/>
                </a:solidFill>
                <a:latin typeface="Arial"/>
                <a:ea typeface="Arial"/>
                <a:cs typeface="Arial"/>
                <a:sym typeface="Arial"/>
              </a:rPr>
              <a:t> of supporting violence and even of involvement in the Phoenix Park Murders were made against Parnell in </a:t>
            </a:r>
            <a:r>
              <a:rPr lang="en-US" sz="3000" i="true">
                <a:solidFill>
                  <a:srgbClr val="000000"/>
                </a:solidFill>
                <a:latin typeface="Arial Italics"/>
                <a:ea typeface="Arial Italics"/>
                <a:cs typeface="Arial Italics"/>
                <a:sym typeface="Arial Italics"/>
              </a:rPr>
              <a:t>The Times</a:t>
            </a:r>
            <a:r>
              <a:rPr lang="en-US" sz="3000">
                <a:solidFill>
                  <a:srgbClr val="000000"/>
                </a:solidFill>
                <a:latin typeface="Arial"/>
                <a:ea typeface="Arial"/>
                <a:cs typeface="Arial"/>
                <a:sym typeface="Arial"/>
              </a:rPr>
              <a:t> newspapers who published a letter claimed Parnell had written.  On investigation, it was proven the letter was a forgery. Parnell was paid compensation and viewed as a hero in the eyes of the British liberals; he received a standing ovation upon his return to the House of Commons. This was the peak of Parnell’s career – he would convince Gladstone to put forward another Home Rule Bill once the Liberals regained power. </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False Accusations</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6068230" y="2139949"/>
            <a:ext cx="10570425"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Parnell’s long relationship with </a:t>
            </a:r>
            <a:r>
              <a:rPr lang="en-US" sz="2500" b="true">
                <a:solidFill>
                  <a:srgbClr val="000000"/>
                </a:solidFill>
                <a:latin typeface="Arial Bold"/>
                <a:ea typeface="Arial Bold"/>
                <a:cs typeface="Arial Bold"/>
                <a:sym typeface="Arial Bold"/>
              </a:rPr>
              <a:t>Katharine (Katie/ Kitty) O’Shea </a:t>
            </a:r>
            <a:r>
              <a:rPr lang="en-US" sz="2500">
                <a:solidFill>
                  <a:srgbClr val="000000"/>
                </a:solidFill>
                <a:latin typeface="Arial"/>
                <a:ea typeface="Arial"/>
                <a:cs typeface="Arial"/>
                <a:sym typeface="Arial"/>
              </a:rPr>
              <a:t>was to be his political downfall. Katharine was married to William O’Shea but had separated from him years before meeting Parnell – with whom she then had three children. Katharine’s husband did not file for divorce until 1890, due to inheritance money due to his wife. When the relationship became public because O’Shea named Parnell as a co-respondent (blaming Parnell for the divorce). </a:t>
            </a:r>
          </a:p>
          <a:p>
            <a:pPr algn="just">
              <a:lnSpc>
                <a:spcPts val="3500"/>
              </a:lnSpc>
            </a:pPr>
            <a:r>
              <a:rPr lang="en-US" sz="2500" b="true">
                <a:solidFill>
                  <a:srgbClr val="000000"/>
                </a:solidFill>
                <a:latin typeface="Arial Bold"/>
                <a:ea typeface="Arial Bold"/>
                <a:cs typeface="Arial Bold"/>
                <a:sym typeface="Arial Bold"/>
              </a:rPr>
              <a:t>Catholic Ireland disapproved</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Some Liberal Party members feared their links to Parnell would damage them politically. Many people withdrew their support and demanded that he resign. A vote on Parnell’s leadership of the Irish Parliamentary Party split it in half. Parnell remained leader of one section, the </a:t>
            </a:r>
            <a:r>
              <a:rPr lang="en-US" sz="2500" b="true">
                <a:solidFill>
                  <a:srgbClr val="000000"/>
                </a:solidFill>
                <a:latin typeface="Arial Bold"/>
                <a:ea typeface="Arial Bold"/>
                <a:cs typeface="Arial Bold"/>
                <a:sym typeface="Arial Bold"/>
              </a:rPr>
              <a:t>Irish National League</a:t>
            </a:r>
            <a:r>
              <a:rPr lang="en-US" sz="2500">
                <a:solidFill>
                  <a:srgbClr val="000000"/>
                </a:solidFill>
                <a:latin typeface="Arial"/>
                <a:ea typeface="Arial"/>
                <a:cs typeface="Arial"/>
                <a:sym typeface="Arial"/>
              </a:rPr>
              <a:t>. He campaigned despite being very ill from cancer of the stomach. Parnell and Katharine married in 1891 but Parnell died, four months later, from pneumonia, aged only 45.</a:t>
            </a:r>
          </a:p>
        </p:txBody>
      </p:sp>
      <p:sp>
        <p:nvSpPr>
          <p:cNvPr name="Freeform 7" id="7"/>
          <p:cNvSpPr/>
          <p:nvPr/>
        </p:nvSpPr>
        <p:spPr>
          <a:xfrm flipH="false" flipV="false" rot="0">
            <a:off x="1028700" y="2244724"/>
            <a:ext cx="4620430" cy="7013576"/>
          </a:xfrm>
          <a:custGeom>
            <a:avLst/>
            <a:gdLst/>
            <a:ahLst/>
            <a:cxnLst/>
            <a:rect r="r" b="b" t="t" l="l"/>
            <a:pathLst>
              <a:path h="7013576" w="4620430">
                <a:moveTo>
                  <a:pt x="0" y="0"/>
                </a:moveTo>
                <a:lnTo>
                  <a:pt x="4620430" y="0"/>
                </a:lnTo>
                <a:lnTo>
                  <a:pt x="4620430" y="7013576"/>
                </a:lnTo>
                <a:lnTo>
                  <a:pt x="0" y="7013576"/>
                </a:lnTo>
                <a:lnTo>
                  <a:pt x="0" y="0"/>
                </a:lnTo>
                <a:close/>
              </a:path>
            </a:pathLst>
          </a:custGeom>
          <a:blipFill>
            <a:blip r:embed="rId2"/>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Fall of Parnell</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4797768" y="3952892"/>
            <a:ext cx="8045210" cy="5772419"/>
          </a:xfrm>
          <a:custGeom>
            <a:avLst/>
            <a:gdLst/>
            <a:ahLst/>
            <a:cxnLst/>
            <a:rect r="r" b="b" t="t" l="l"/>
            <a:pathLst>
              <a:path h="5772419" w="8045210">
                <a:moveTo>
                  <a:pt x="0" y="0"/>
                </a:moveTo>
                <a:lnTo>
                  <a:pt x="8045210" y="0"/>
                </a:lnTo>
                <a:lnTo>
                  <a:pt x="8045210" y="5772419"/>
                </a:lnTo>
                <a:lnTo>
                  <a:pt x="0" y="5772419"/>
                </a:lnTo>
                <a:lnTo>
                  <a:pt x="0" y="0"/>
                </a:lnTo>
                <a:close/>
              </a:path>
            </a:pathLst>
          </a:custGeom>
          <a:blipFill>
            <a:blip r:embed="rId2"/>
            <a:stretch>
              <a:fillRect l="0" t="0" r="0" b="0"/>
            </a:stretch>
          </a:blipFill>
        </p:spPr>
      </p:sp>
      <p:sp>
        <p:nvSpPr>
          <p:cNvPr name="TextBox 7" id="7"/>
          <p:cNvSpPr txBox="true"/>
          <p:nvPr/>
        </p:nvSpPr>
        <p:spPr>
          <a:xfrm rot="0">
            <a:off x="1028700" y="2139949"/>
            <a:ext cx="15609955" cy="17938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Home Rule was attempted for the second time in </a:t>
            </a:r>
            <a:r>
              <a:rPr lang="en-US" sz="2500" b="true">
                <a:solidFill>
                  <a:srgbClr val="000000"/>
                </a:solidFill>
                <a:latin typeface="Arial Bold"/>
                <a:ea typeface="Arial Bold"/>
                <a:cs typeface="Arial Bold"/>
                <a:sym typeface="Arial Bold"/>
              </a:rPr>
              <a:t>1893</a:t>
            </a:r>
            <a:r>
              <a:rPr lang="en-US" sz="2500">
                <a:solidFill>
                  <a:srgbClr val="000000"/>
                </a:solidFill>
                <a:latin typeface="Arial"/>
                <a:ea typeface="Arial"/>
                <a:cs typeface="Arial"/>
                <a:sym typeface="Arial"/>
              </a:rPr>
              <a:t> once Gladstone was back in power. Again, it was unsuccessful. However, this time it had passed the House of Commons but was vetoed (blocked) in the House of Lords. Gladstone retired in 1894 and both sides of the Irish Parliamentary Party entered a decline. Home Rule would not be addressed properly again until 1912.</a:t>
            </a:r>
          </a:p>
        </p:txBody>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The Second Home Rule Bill (1893)</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5400000">
            <a:off x="1253394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Chapter Nineteen: The Rise of Nationalism and Unionism in Ireland</a:t>
            </a:r>
          </a:p>
        </p:txBody>
      </p:sp>
      <p:grpSp>
        <p:nvGrpSpPr>
          <p:cNvPr name="Group 8" id="8"/>
          <p:cNvGrpSpPr/>
          <p:nvPr/>
        </p:nvGrpSpPr>
        <p:grpSpPr>
          <a:xfrm rot="0">
            <a:off x="1514354" y="5344282"/>
            <a:ext cx="2432386" cy="1086637"/>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0" id="10"/>
            <p:cNvSpPr txBox="true"/>
            <p:nvPr/>
          </p:nvSpPr>
          <p:spPr>
            <a:xfrm>
              <a:off x="177800" y="-66675"/>
              <a:ext cx="655707"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ea typeface="Questrial"/>
                  <a:cs typeface="Questrial"/>
                  <a:sym typeface="Questrial"/>
                </a:rPr>
                <a:t>1879</a:t>
              </a:r>
            </a:p>
          </p:txBody>
        </p:sp>
      </p:grpSp>
      <p:grpSp>
        <p:nvGrpSpPr>
          <p:cNvPr name="Group 11" id="11"/>
          <p:cNvGrpSpPr/>
          <p:nvPr/>
        </p:nvGrpSpPr>
        <p:grpSpPr>
          <a:xfrm rot="0">
            <a:off x="3627451" y="5344282"/>
            <a:ext cx="2317173" cy="1086637"/>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3" id="13"/>
            <p:cNvSpPr txBox="true"/>
            <p:nvPr/>
          </p:nvSpPr>
          <p:spPr>
            <a:xfrm>
              <a:off x="177800" y="-66675"/>
              <a:ext cx="612618"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ea typeface="Questrial"/>
                  <a:cs typeface="Questrial"/>
                  <a:sym typeface="Questrial"/>
                </a:rPr>
                <a:t>1886</a:t>
              </a:r>
            </a:p>
          </p:txBody>
        </p:sp>
      </p:grpSp>
      <p:grpSp>
        <p:nvGrpSpPr>
          <p:cNvPr name="Group 14" id="14"/>
          <p:cNvGrpSpPr/>
          <p:nvPr/>
        </p:nvGrpSpPr>
        <p:grpSpPr>
          <a:xfrm rot="0">
            <a:off x="5668461" y="5344282"/>
            <a:ext cx="2403468" cy="1086637"/>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6" id="16"/>
            <p:cNvSpPr txBox="true"/>
            <p:nvPr/>
          </p:nvSpPr>
          <p:spPr>
            <a:xfrm>
              <a:off x="177800" y="-66675"/>
              <a:ext cx="644892"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ea typeface="Questrial"/>
                  <a:cs typeface="Questrial"/>
                  <a:sym typeface="Questrial"/>
                </a:rPr>
                <a:t>1891</a:t>
              </a:r>
            </a:p>
          </p:txBody>
        </p:sp>
      </p:grpSp>
      <p:sp>
        <p:nvSpPr>
          <p:cNvPr name="AutoShape 17" id="17"/>
          <p:cNvSpPr/>
          <p:nvPr/>
        </p:nvSpPr>
        <p:spPr>
          <a:xfrm flipV="true">
            <a:off x="2698618" y="6645375"/>
            <a:ext cx="0" cy="2553788"/>
          </a:xfrm>
          <a:prstGeom prst="line">
            <a:avLst/>
          </a:prstGeom>
          <a:ln cap="flat" w="9525">
            <a:solidFill>
              <a:srgbClr val="0DA33B"/>
            </a:solidFill>
            <a:prstDash val="solid"/>
            <a:headEnd type="none" len="sm" w="sm"/>
            <a:tailEnd type="none" len="sm" w="sm"/>
          </a:ln>
        </p:spPr>
      </p:sp>
      <p:grpSp>
        <p:nvGrpSpPr>
          <p:cNvPr name="Group 18" id="18"/>
          <p:cNvGrpSpPr/>
          <p:nvPr/>
        </p:nvGrpSpPr>
        <p:grpSpPr>
          <a:xfrm rot="0">
            <a:off x="7744867" y="5344282"/>
            <a:ext cx="2432386" cy="1086637"/>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0" id="20"/>
            <p:cNvSpPr txBox="true"/>
            <p:nvPr/>
          </p:nvSpPr>
          <p:spPr>
            <a:xfrm>
              <a:off x="177800" y="-66675"/>
              <a:ext cx="655707"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ea typeface="Questrial"/>
                  <a:cs typeface="Questrial"/>
                  <a:sym typeface="Questrial"/>
                </a:rPr>
                <a:t>1905</a:t>
              </a:r>
            </a:p>
          </p:txBody>
        </p:sp>
      </p:grpSp>
      <p:grpSp>
        <p:nvGrpSpPr>
          <p:cNvPr name="Group 21" id="21"/>
          <p:cNvGrpSpPr/>
          <p:nvPr/>
        </p:nvGrpSpPr>
        <p:grpSpPr>
          <a:xfrm rot="0">
            <a:off x="9857965" y="5344282"/>
            <a:ext cx="2317173" cy="1086637"/>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3" id="23"/>
            <p:cNvSpPr txBox="true"/>
            <p:nvPr/>
          </p:nvSpPr>
          <p:spPr>
            <a:xfrm>
              <a:off x="177800" y="-66675"/>
              <a:ext cx="612618"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ea typeface="Questrial"/>
                  <a:cs typeface="Questrial"/>
                  <a:sym typeface="Questrial"/>
                </a:rPr>
                <a:t>1912</a:t>
              </a:r>
            </a:p>
          </p:txBody>
        </p:sp>
      </p:grpSp>
      <p:grpSp>
        <p:nvGrpSpPr>
          <p:cNvPr name="Group 24" id="24"/>
          <p:cNvGrpSpPr/>
          <p:nvPr/>
        </p:nvGrpSpPr>
        <p:grpSpPr>
          <a:xfrm rot="0">
            <a:off x="11898975" y="5344282"/>
            <a:ext cx="2403468" cy="1086637"/>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6" id="26"/>
            <p:cNvSpPr txBox="true"/>
            <p:nvPr/>
          </p:nvSpPr>
          <p:spPr>
            <a:xfrm>
              <a:off x="177800" y="-66675"/>
              <a:ext cx="644892"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ea typeface="Questrial"/>
                  <a:cs typeface="Questrial"/>
                  <a:sym typeface="Questrial"/>
                </a:rPr>
                <a:t>1914</a:t>
              </a:r>
            </a:p>
          </p:txBody>
        </p:sp>
      </p:grpSp>
      <p:grpSp>
        <p:nvGrpSpPr>
          <p:cNvPr name="Group 27" id="27"/>
          <p:cNvGrpSpPr/>
          <p:nvPr/>
        </p:nvGrpSpPr>
        <p:grpSpPr>
          <a:xfrm rot="0">
            <a:off x="13979117" y="5344282"/>
            <a:ext cx="2432386" cy="1086637"/>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9" id="29"/>
            <p:cNvSpPr txBox="true"/>
            <p:nvPr/>
          </p:nvSpPr>
          <p:spPr>
            <a:xfrm>
              <a:off x="177800" y="-66675"/>
              <a:ext cx="655707" cy="473075"/>
            </a:xfrm>
            <a:prstGeom prst="rect">
              <a:avLst/>
            </a:prstGeom>
          </p:spPr>
          <p:txBody>
            <a:bodyPr anchor="ctr" rtlCol="false" tIns="17799" lIns="17799" bIns="17799" rIns="17799"/>
            <a:lstStyle/>
            <a:p>
              <a:pPr algn="ctr">
                <a:lnSpc>
                  <a:spcPts val="4316"/>
                </a:lnSpc>
                <a:spcBef>
                  <a:spcPct val="0"/>
                </a:spcBef>
              </a:pPr>
              <a:r>
                <a:rPr lang="en-US" sz="3083" spc="-95">
                  <a:solidFill>
                    <a:srgbClr val="FFFFFF"/>
                  </a:solidFill>
                  <a:latin typeface="Questrial"/>
                  <a:ea typeface="Questrial"/>
                  <a:cs typeface="Questrial"/>
                  <a:sym typeface="Questrial"/>
                </a:rPr>
                <a:t>1916</a:t>
              </a:r>
            </a:p>
          </p:txBody>
        </p:sp>
      </p:grpSp>
      <p:grpSp>
        <p:nvGrpSpPr>
          <p:cNvPr name="Group 30" id="30"/>
          <p:cNvGrpSpPr/>
          <p:nvPr/>
        </p:nvGrpSpPr>
        <p:grpSpPr>
          <a:xfrm rot="0">
            <a:off x="1171542" y="8061381"/>
            <a:ext cx="3118008" cy="1418241"/>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2" id="32"/>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33" id="33"/>
          <p:cNvSpPr/>
          <p:nvPr/>
        </p:nvSpPr>
        <p:spPr>
          <a:xfrm flipV="true">
            <a:off x="6707028" y="6645375"/>
            <a:ext cx="0" cy="2553788"/>
          </a:xfrm>
          <a:prstGeom prst="line">
            <a:avLst/>
          </a:prstGeom>
          <a:ln cap="flat" w="9525">
            <a:solidFill>
              <a:srgbClr val="0DA33B"/>
            </a:solidFill>
            <a:prstDash val="solid"/>
            <a:headEnd type="none" len="sm" w="sm"/>
            <a:tailEnd type="none" len="sm" w="sm"/>
          </a:ln>
        </p:spPr>
      </p:sp>
      <p:grpSp>
        <p:nvGrpSpPr>
          <p:cNvPr name="Group 34" id="34"/>
          <p:cNvGrpSpPr/>
          <p:nvPr/>
        </p:nvGrpSpPr>
        <p:grpSpPr>
          <a:xfrm rot="0">
            <a:off x="5156006" y="8061381"/>
            <a:ext cx="3118008" cy="1418241"/>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37" id="37"/>
          <p:cNvSpPr/>
          <p:nvPr/>
        </p:nvSpPr>
        <p:spPr>
          <a:xfrm flipV="true">
            <a:off x="11042229" y="6644257"/>
            <a:ext cx="0" cy="2553788"/>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9534780" y="8060264"/>
            <a:ext cx="3118008" cy="1418241"/>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41" id="41"/>
          <p:cNvSpPr/>
          <p:nvPr/>
        </p:nvSpPr>
        <p:spPr>
          <a:xfrm flipV="true">
            <a:off x="15187327" y="6643140"/>
            <a:ext cx="0" cy="2553788"/>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13636305" y="8059146"/>
            <a:ext cx="3118008" cy="1418241"/>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45" id="45"/>
          <p:cNvSpPr/>
          <p:nvPr/>
        </p:nvSpPr>
        <p:spPr>
          <a:xfrm flipV="true">
            <a:off x="4778055" y="2587229"/>
            <a:ext cx="0" cy="2553788"/>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3227033" y="2293248"/>
            <a:ext cx="3118008" cy="1418241"/>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49" id="49"/>
          <p:cNvSpPr/>
          <p:nvPr/>
        </p:nvSpPr>
        <p:spPr>
          <a:xfrm flipV="true">
            <a:off x="8953078" y="2587229"/>
            <a:ext cx="0" cy="2553788"/>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7402056" y="2293248"/>
            <a:ext cx="3118008" cy="1418241"/>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sp>
        <p:nvSpPr>
          <p:cNvPr name="AutoShape 53" id="53"/>
          <p:cNvSpPr/>
          <p:nvPr/>
        </p:nvSpPr>
        <p:spPr>
          <a:xfrm flipV="true">
            <a:off x="13092727" y="2581586"/>
            <a:ext cx="0" cy="2553788"/>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11541705" y="2287605"/>
            <a:ext cx="3118008" cy="1418241"/>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47625"/>
              <a:ext cx="689010" cy="361025"/>
            </a:xfrm>
            <a:prstGeom prst="rect">
              <a:avLst/>
            </a:prstGeom>
          </p:spPr>
          <p:txBody>
            <a:bodyPr anchor="ctr" rtlCol="false" tIns="71196" lIns="71196" bIns="71196" rIns="71196"/>
            <a:lstStyle/>
            <a:p>
              <a:pPr algn="ctr">
                <a:lnSpc>
                  <a:spcPts val="2746"/>
                </a:lnSpc>
                <a:spcBef>
                  <a:spcPct val="0"/>
                </a:spcBef>
              </a:pPr>
            </a:p>
          </p:txBody>
        </p:sp>
      </p:grpSp>
      <p:grpSp>
        <p:nvGrpSpPr>
          <p:cNvPr name="Group 57" id="57"/>
          <p:cNvGrpSpPr/>
          <p:nvPr/>
        </p:nvGrpSpPr>
        <p:grpSpPr>
          <a:xfrm rot="0">
            <a:off x="5160595" y="406245"/>
            <a:ext cx="8101460" cy="1292907"/>
            <a:chOff x="0" y="0"/>
            <a:chExt cx="2140966" cy="341676"/>
          </a:xfrm>
        </p:grpSpPr>
        <p:sp>
          <p:nvSpPr>
            <p:cNvPr name="Freeform 58" id="58"/>
            <p:cNvSpPr/>
            <p:nvPr/>
          </p:nvSpPr>
          <p:spPr>
            <a:xfrm flipH="false" flipV="false" rot="0">
              <a:off x="0" y="0"/>
              <a:ext cx="2140966" cy="341676"/>
            </a:xfrm>
            <a:custGeom>
              <a:avLst/>
              <a:gdLst/>
              <a:ahLst/>
              <a:cxnLst/>
              <a:rect r="r" b="b" t="t" l="l"/>
              <a:pathLst>
                <a:path h="341676" w="2140966">
                  <a:moveTo>
                    <a:pt x="3822" y="0"/>
                  </a:moveTo>
                  <a:lnTo>
                    <a:pt x="2137144" y="0"/>
                  </a:lnTo>
                  <a:cubicBezTo>
                    <a:pt x="2138158" y="0"/>
                    <a:pt x="2139130" y="403"/>
                    <a:pt x="2139847" y="1120"/>
                  </a:cubicBezTo>
                  <a:cubicBezTo>
                    <a:pt x="2140564" y="1836"/>
                    <a:pt x="2140966" y="2809"/>
                    <a:pt x="2140966" y="3822"/>
                  </a:cubicBezTo>
                  <a:lnTo>
                    <a:pt x="2140966" y="337853"/>
                  </a:lnTo>
                  <a:cubicBezTo>
                    <a:pt x="2140966" y="338867"/>
                    <a:pt x="2140564" y="339839"/>
                    <a:pt x="2139847" y="340556"/>
                  </a:cubicBezTo>
                  <a:cubicBezTo>
                    <a:pt x="2139130" y="341273"/>
                    <a:pt x="2138158" y="341676"/>
                    <a:pt x="2137144" y="341676"/>
                  </a:cubicBezTo>
                  <a:lnTo>
                    <a:pt x="3822" y="341676"/>
                  </a:lnTo>
                  <a:cubicBezTo>
                    <a:pt x="2809" y="341676"/>
                    <a:pt x="1836" y="341273"/>
                    <a:pt x="1120" y="340556"/>
                  </a:cubicBezTo>
                  <a:cubicBezTo>
                    <a:pt x="403" y="339839"/>
                    <a:pt x="0" y="338867"/>
                    <a:pt x="0" y="337853"/>
                  </a:cubicBezTo>
                  <a:lnTo>
                    <a:pt x="0" y="3822"/>
                  </a:lnTo>
                  <a:cubicBezTo>
                    <a:pt x="0" y="2809"/>
                    <a:pt x="403" y="1836"/>
                    <a:pt x="1120" y="1120"/>
                  </a:cubicBezTo>
                  <a:cubicBezTo>
                    <a:pt x="1836" y="403"/>
                    <a:pt x="2809" y="0"/>
                    <a:pt x="3822" y="0"/>
                  </a:cubicBezTo>
                  <a:close/>
                </a:path>
              </a:pathLst>
            </a:custGeom>
            <a:solidFill>
              <a:srgbClr val="0DA33B"/>
            </a:solidFill>
          </p:spPr>
        </p:sp>
        <p:sp>
          <p:nvSpPr>
            <p:cNvPr name="TextBox 59" id="59"/>
            <p:cNvSpPr txBox="true"/>
            <p:nvPr/>
          </p:nvSpPr>
          <p:spPr>
            <a:xfrm>
              <a:off x="0" y="-66675"/>
              <a:ext cx="2140966" cy="408351"/>
            </a:xfrm>
            <a:prstGeom prst="rect">
              <a:avLst/>
            </a:prstGeom>
          </p:spPr>
          <p:txBody>
            <a:bodyPr anchor="ctr" rtlCol="false" tIns="71196" lIns="71196" bIns="71196" rIns="71196"/>
            <a:lstStyle/>
            <a:p>
              <a:pPr algn="ctr">
                <a:lnSpc>
                  <a:spcPts val="4977"/>
                </a:lnSpc>
              </a:pPr>
              <a:r>
                <a:rPr lang="en-US" sz="3606" spc="353">
                  <a:solidFill>
                    <a:srgbClr val="FFFFFF"/>
                  </a:solidFill>
                  <a:latin typeface="Questrial"/>
                  <a:ea typeface="Questrial"/>
                  <a:cs typeface="Questrial"/>
                  <a:sym typeface="Questrial"/>
                </a:rPr>
                <a:t>THE RISE OF NATIONALISM AND UNIONISM IN IRELAND</a:t>
              </a:r>
            </a:p>
          </p:txBody>
        </p:sp>
      </p:grpSp>
      <p:sp>
        <p:nvSpPr>
          <p:cNvPr name="Freeform 60" id="60"/>
          <p:cNvSpPr/>
          <p:nvPr/>
        </p:nvSpPr>
        <p:spPr>
          <a:xfrm flipH="false" flipV="false" rot="0">
            <a:off x="14130322" y="211717"/>
            <a:ext cx="1781133" cy="2347458"/>
          </a:xfrm>
          <a:custGeom>
            <a:avLst/>
            <a:gdLst/>
            <a:ahLst/>
            <a:cxnLst/>
            <a:rect r="r" b="b" t="t" l="l"/>
            <a:pathLst>
              <a:path h="2347458" w="1781133">
                <a:moveTo>
                  <a:pt x="0" y="0"/>
                </a:moveTo>
                <a:lnTo>
                  <a:pt x="1781134" y="0"/>
                </a:lnTo>
                <a:lnTo>
                  <a:pt x="1781134" y="2347458"/>
                </a:lnTo>
                <a:lnTo>
                  <a:pt x="0" y="23474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685800" y="3711489"/>
            <a:ext cx="2912918" cy="1700416"/>
          </a:xfrm>
          <a:custGeom>
            <a:avLst/>
            <a:gdLst/>
            <a:ahLst/>
            <a:cxnLst/>
            <a:rect r="r" b="b" t="t" l="l"/>
            <a:pathLst>
              <a:path h="1700416" w="2912918">
                <a:moveTo>
                  <a:pt x="0" y="0"/>
                </a:moveTo>
                <a:lnTo>
                  <a:pt x="2912918" y="0"/>
                </a:lnTo>
                <a:lnTo>
                  <a:pt x="2912918" y="1700416"/>
                </a:lnTo>
                <a:lnTo>
                  <a:pt x="0" y="17004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685800" y="0"/>
            <a:ext cx="1870829" cy="2449531"/>
          </a:xfrm>
          <a:custGeom>
            <a:avLst/>
            <a:gdLst/>
            <a:ahLst/>
            <a:cxnLst/>
            <a:rect r="r" b="b" t="t" l="l"/>
            <a:pathLst>
              <a:path h="2449531" w="1870829">
                <a:moveTo>
                  <a:pt x="0" y="0"/>
                </a:moveTo>
                <a:lnTo>
                  <a:pt x="1870829" y="0"/>
                </a:lnTo>
                <a:lnTo>
                  <a:pt x="1870829" y="2449531"/>
                </a:lnTo>
                <a:lnTo>
                  <a:pt x="0" y="2449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11381468" y="6562703"/>
            <a:ext cx="2058022" cy="1365778"/>
          </a:xfrm>
          <a:custGeom>
            <a:avLst/>
            <a:gdLst/>
            <a:ahLst/>
            <a:cxnLst/>
            <a:rect r="r" b="b" t="t" l="l"/>
            <a:pathLst>
              <a:path h="1365778" w="2058022">
                <a:moveTo>
                  <a:pt x="0" y="0"/>
                </a:moveTo>
                <a:lnTo>
                  <a:pt x="2058022" y="0"/>
                </a:lnTo>
                <a:lnTo>
                  <a:pt x="2058022" y="1365778"/>
                </a:lnTo>
                <a:lnTo>
                  <a:pt x="0" y="136577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4461675" y="6563261"/>
            <a:ext cx="2049948" cy="1365778"/>
          </a:xfrm>
          <a:custGeom>
            <a:avLst/>
            <a:gdLst/>
            <a:ahLst/>
            <a:cxnLst/>
            <a:rect r="r" b="b" t="t" l="l"/>
            <a:pathLst>
              <a:path h="1365778" w="2049948">
                <a:moveTo>
                  <a:pt x="0" y="0"/>
                </a:moveTo>
                <a:lnTo>
                  <a:pt x="2049949" y="0"/>
                </a:lnTo>
                <a:lnTo>
                  <a:pt x="2049949" y="1365778"/>
                </a:lnTo>
                <a:lnTo>
                  <a:pt x="0" y="136577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15883745" y="1528966"/>
            <a:ext cx="1055515" cy="3769698"/>
          </a:xfrm>
          <a:custGeom>
            <a:avLst/>
            <a:gdLst/>
            <a:ahLst/>
            <a:cxnLst/>
            <a:rect r="r" b="b" t="t" l="l"/>
            <a:pathLst>
              <a:path h="3769698" w="1055515">
                <a:moveTo>
                  <a:pt x="0" y="0"/>
                </a:moveTo>
                <a:lnTo>
                  <a:pt x="1055515" y="0"/>
                </a:lnTo>
                <a:lnTo>
                  <a:pt x="1055515" y="3769698"/>
                </a:lnTo>
                <a:lnTo>
                  <a:pt x="0" y="376969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66" id="66"/>
          <p:cNvSpPr txBox="true"/>
          <p:nvPr/>
        </p:nvSpPr>
        <p:spPr>
          <a:xfrm rot="0">
            <a:off x="3373112" y="2512961"/>
            <a:ext cx="2809886" cy="900854"/>
          </a:xfrm>
          <a:prstGeom prst="rect">
            <a:avLst/>
          </a:prstGeom>
        </p:spPr>
        <p:txBody>
          <a:bodyPr anchor="t" rtlCol="false" tIns="0" lIns="0" bIns="0" rIns="0">
            <a:spAutoFit/>
          </a:bodyPr>
          <a:lstStyle/>
          <a:p>
            <a:pPr algn="ctr" marL="0" indent="0" lvl="0">
              <a:lnSpc>
                <a:spcPts val="2342"/>
              </a:lnSpc>
              <a:spcBef>
                <a:spcPct val="0"/>
              </a:spcBef>
            </a:pPr>
            <a:r>
              <a:rPr lang="en-US" b="true" sz="1697" spc="166">
                <a:solidFill>
                  <a:srgbClr val="0DA33B"/>
                </a:solidFill>
                <a:latin typeface="Arial Bold"/>
                <a:ea typeface="Arial Bold"/>
                <a:cs typeface="Arial Bold"/>
                <a:sym typeface="Arial Bold"/>
              </a:rPr>
              <a:t>The First Home Rule Bill</a:t>
            </a:r>
            <a:r>
              <a:rPr lang="en-US" b="true" sz="1697" spc="166">
                <a:solidFill>
                  <a:srgbClr val="000000"/>
                </a:solidFill>
                <a:latin typeface="Arial Bold"/>
                <a:ea typeface="Arial Bold"/>
                <a:cs typeface="Arial Bold"/>
                <a:sym typeface="Arial Bold"/>
              </a:rPr>
              <a:t> </a:t>
            </a:r>
            <a:r>
              <a:rPr lang="en-US" sz="1697" spc="166">
                <a:solidFill>
                  <a:srgbClr val="000000"/>
                </a:solidFill>
                <a:latin typeface="Arial"/>
                <a:ea typeface="Arial"/>
                <a:cs typeface="Arial"/>
                <a:sym typeface="Arial"/>
              </a:rPr>
              <a:t>fails to pass the House of Commons</a:t>
            </a:r>
          </a:p>
        </p:txBody>
      </p:sp>
      <p:sp>
        <p:nvSpPr>
          <p:cNvPr name="TextBox 67" id="67"/>
          <p:cNvSpPr txBox="true"/>
          <p:nvPr/>
        </p:nvSpPr>
        <p:spPr>
          <a:xfrm rot="0">
            <a:off x="7556117" y="2658457"/>
            <a:ext cx="2809886" cy="609862"/>
          </a:xfrm>
          <a:prstGeom prst="rect">
            <a:avLst/>
          </a:prstGeom>
        </p:spPr>
        <p:txBody>
          <a:bodyPr anchor="t" rtlCol="false" tIns="0" lIns="0" bIns="0" rIns="0">
            <a:spAutoFit/>
          </a:bodyPr>
          <a:lstStyle/>
          <a:p>
            <a:pPr algn="ctr" marL="0" indent="0" lvl="0">
              <a:lnSpc>
                <a:spcPts val="2342"/>
              </a:lnSpc>
              <a:spcBef>
                <a:spcPct val="0"/>
              </a:spcBef>
            </a:pPr>
            <a:r>
              <a:rPr lang="en-US" b="true" sz="1697" spc="166">
                <a:solidFill>
                  <a:srgbClr val="0DA33B"/>
                </a:solidFill>
                <a:latin typeface="Arial Bold"/>
                <a:ea typeface="Arial Bold"/>
                <a:cs typeface="Arial Bold"/>
                <a:sym typeface="Arial Bold"/>
              </a:rPr>
              <a:t>Sinn Féin</a:t>
            </a:r>
            <a:r>
              <a:rPr lang="en-US" b="true" sz="1697" spc="166">
                <a:solidFill>
                  <a:srgbClr val="000000"/>
                </a:solidFill>
                <a:latin typeface="Arial Bold"/>
                <a:ea typeface="Arial Bold"/>
                <a:cs typeface="Arial Bold"/>
                <a:sym typeface="Arial Bold"/>
              </a:rPr>
              <a:t> </a:t>
            </a:r>
            <a:r>
              <a:rPr lang="en-US" sz="1697" spc="166">
                <a:solidFill>
                  <a:srgbClr val="000000"/>
                </a:solidFill>
                <a:latin typeface="Arial"/>
                <a:ea typeface="Arial"/>
                <a:cs typeface="Arial"/>
                <a:sym typeface="Arial"/>
              </a:rPr>
              <a:t>is founded by </a:t>
            </a:r>
            <a:r>
              <a:rPr lang="en-US" b="true" sz="1697" spc="166">
                <a:solidFill>
                  <a:srgbClr val="0DA33B"/>
                </a:solidFill>
                <a:latin typeface="Arial Bold"/>
                <a:ea typeface="Arial Bold"/>
                <a:cs typeface="Arial Bold"/>
                <a:sym typeface="Arial Bold"/>
              </a:rPr>
              <a:t>Arthur Griffiths</a:t>
            </a:r>
          </a:p>
        </p:txBody>
      </p:sp>
      <p:sp>
        <p:nvSpPr>
          <p:cNvPr name="TextBox 68" id="68"/>
          <p:cNvSpPr txBox="true"/>
          <p:nvPr/>
        </p:nvSpPr>
        <p:spPr>
          <a:xfrm rot="0">
            <a:off x="11679802" y="2396947"/>
            <a:ext cx="2809886" cy="1191847"/>
          </a:xfrm>
          <a:prstGeom prst="rect">
            <a:avLst/>
          </a:prstGeom>
        </p:spPr>
        <p:txBody>
          <a:bodyPr anchor="t" rtlCol="false" tIns="0" lIns="0" bIns="0" rIns="0">
            <a:spAutoFit/>
          </a:bodyPr>
          <a:lstStyle/>
          <a:p>
            <a:pPr algn="ctr">
              <a:lnSpc>
                <a:spcPts val="2342"/>
              </a:lnSpc>
            </a:pPr>
            <a:r>
              <a:rPr lang="en-US" b="true" sz="1697" spc="166">
                <a:solidFill>
                  <a:srgbClr val="0DA33B"/>
                </a:solidFill>
                <a:latin typeface="Arial Bold"/>
                <a:ea typeface="Arial Bold"/>
                <a:cs typeface="Arial Bold"/>
                <a:sym typeface="Arial Bold"/>
              </a:rPr>
              <a:t>Home Rule is suspended</a:t>
            </a:r>
            <a:r>
              <a:rPr lang="en-US" b="true" sz="1697" spc="166">
                <a:solidFill>
                  <a:srgbClr val="000000"/>
                </a:solidFill>
                <a:latin typeface="Arial Bold"/>
                <a:ea typeface="Arial Bold"/>
                <a:cs typeface="Arial Bold"/>
                <a:sym typeface="Arial Bold"/>
              </a:rPr>
              <a:t> </a:t>
            </a:r>
            <a:r>
              <a:rPr lang="en-US" sz="1697" spc="166">
                <a:solidFill>
                  <a:srgbClr val="000000"/>
                </a:solidFill>
                <a:latin typeface="Arial"/>
                <a:ea typeface="Arial"/>
                <a:cs typeface="Arial"/>
                <a:sym typeface="Arial"/>
              </a:rPr>
              <a:t>due to the outbreak of </a:t>
            </a:r>
          </a:p>
          <a:p>
            <a:pPr algn="ctr" marL="0" indent="0" lvl="0">
              <a:lnSpc>
                <a:spcPts val="2342"/>
              </a:lnSpc>
              <a:spcBef>
                <a:spcPct val="0"/>
              </a:spcBef>
            </a:pPr>
            <a:r>
              <a:rPr lang="en-US" b="true" sz="1697" spc="166">
                <a:solidFill>
                  <a:srgbClr val="0DA33B"/>
                </a:solidFill>
                <a:latin typeface="Arial Bold"/>
                <a:ea typeface="Arial Bold"/>
                <a:cs typeface="Arial Bold"/>
                <a:sym typeface="Arial Bold"/>
              </a:rPr>
              <a:t>World War I</a:t>
            </a:r>
          </a:p>
        </p:txBody>
      </p:sp>
      <p:sp>
        <p:nvSpPr>
          <p:cNvPr name="TextBox 69" id="69"/>
          <p:cNvSpPr txBox="true"/>
          <p:nvPr/>
        </p:nvSpPr>
        <p:spPr>
          <a:xfrm rot="0">
            <a:off x="5310067" y="8184391"/>
            <a:ext cx="2809886" cy="1056872"/>
          </a:xfrm>
          <a:prstGeom prst="rect">
            <a:avLst/>
          </a:prstGeom>
        </p:spPr>
        <p:txBody>
          <a:bodyPr anchor="t" rtlCol="false" tIns="0" lIns="0" bIns="0" rIns="0">
            <a:spAutoFit/>
          </a:bodyPr>
          <a:lstStyle/>
          <a:p>
            <a:pPr algn="ctr" marL="0" indent="0" lvl="0">
              <a:lnSpc>
                <a:spcPts val="2107"/>
              </a:lnSpc>
              <a:spcBef>
                <a:spcPct val="0"/>
              </a:spcBef>
            </a:pPr>
            <a:r>
              <a:rPr lang="en-US" b="true" sz="1527" spc="149">
                <a:solidFill>
                  <a:srgbClr val="0DA33B"/>
                </a:solidFill>
                <a:latin typeface="Arial Bold"/>
                <a:ea typeface="Arial Bold"/>
                <a:cs typeface="Arial Bold"/>
                <a:sym typeface="Arial Bold"/>
              </a:rPr>
              <a:t>Charles Stewart Parnell</a:t>
            </a:r>
            <a:r>
              <a:rPr lang="en-US" b="true" sz="1527" spc="149">
                <a:solidFill>
                  <a:srgbClr val="000000"/>
                </a:solidFill>
                <a:latin typeface="Arial Bold"/>
                <a:ea typeface="Arial Bold"/>
                <a:cs typeface="Arial Bold"/>
                <a:sym typeface="Arial Bold"/>
              </a:rPr>
              <a:t> </a:t>
            </a:r>
            <a:r>
              <a:rPr lang="en-US" sz="1527" spc="149">
                <a:solidFill>
                  <a:srgbClr val="000000"/>
                </a:solidFill>
                <a:latin typeface="Arial"/>
                <a:ea typeface="Arial"/>
                <a:cs typeface="Arial"/>
                <a:sym typeface="Arial"/>
              </a:rPr>
              <a:t>dies and the </a:t>
            </a:r>
            <a:r>
              <a:rPr lang="en-US" b="true" sz="1527" spc="149">
                <a:solidFill>
                  <a:srgbClr val="0DA33B"/>
                </a:solidFill>
                <a:latin typeface="Arial Bold"/>
                <a:ea typeface="Arial Bold"/>
                <a:cs typeface="Arial Bold"/>
                <a:sym typeface="Arial Bold"/>
              </a:rPr>
              <a:t>Second Home Rule Bill</a:t>
            </a:r>
            <a:r>
              <a:rPr lang="en-US" b="true" sz="1527" spc="149">
                <a:solidFill>
                  <a:srgbClr val="000000"/>
                </a:solidFill>
                <a:latin typeface="Arial Bold"/>
                <a:ea typeface="Arial Bold"/>
                <a:cs typeface="Arial Bold"/>
                <a:sym typeface="Arial Bold"/>
              </a:rPr>
              <a:t> </a:t>
            </a:r>
            <a:r>
              <a:rPr lang="en-US" sz="1527" spc="149">
                <a:solidFill>
                  <a:srgbClr val="000000"/>
                </a:solidFill>
                <a:latin typeface="Arial"/>
                <a:ea typeface="Arial"/>
                <a:cs typeface="Arial"/>
                <a:sym typeface="Arial"/>
              </a:rPr>
              <a:t>fails to pass the House of Lord</a:t>
            </a:r>
          </a:p>
        </p:txBody>
      </p:sp>
      <p:sp>
        <p:nvSpPr>
          <p:cNvPr name="TextBox 70" id="70"/>
          <p:cNvSpPr txBox="true"/>
          <p:nvPr/>
        </p:nvSpPr>
        <p:spPr>
          <a:xfrm rot="0">
            <a:off x="9645369" y="8257637"/>
            <a:ext cx="2809886" cy="900854"/>
          </a:xfrm>
          <a:prstGeom prst="rect">
            <a:avLst/>
          </a:prstGeom>
        </p:spPr>
        <p:txBody>
          <a:bodyPr anchor="t" rtlCol="false" tIns="0" lIns="0" bIns="0" rIns="0">
            <a:spAutoFit/>
          </a:bodyPr>
          <a:lstStyle/>
          <a:p>
            <a:pPr algn="ctr" marL="0" indent="0" lvl="0">
              <a:lnSpc>
                <a:spcPts val="2342"/>
              </a:lnSpc>
              <a:spcBef>
                <a:spcPct val="0"/>
              </a:spcBef>
            </a:pPr>
            <a:r>
              <a:rPr lang="en-US" b="true" sz="1697" spc="166">
                <a:solidFill>
                  <a:srgbClr val="0DA33B"/>
                </a:solidFill>
                <a:latin typeface="Arial Bold"/>
                <a:ea typeface="Arial Bold"/>
                <a:cs typeface="Arial Bold"/>
                <a:sym typeface="Arial Bold"/>
              </a:rPr>
              <a:t>Solemn League and Covenant</a:t>
            </a:r>
            <a:r>
              <a:rPr lang="en-US" b="true" sz="1697" spc="166">
                <a:solidFill>
                  <a:srgbClr val="000000"/>
                </a:solidFill>
                <a:latin typeface="Arial Bold"/>
                <a:ea typeface="Arial Bold"/>
                <a:cs typeface="Arial Bold"/>
                <a:sym typeface="Arial Bold"/>
              </a:rPr>
              <a:t> </a:t>
            </a:r>
            <a:r>
              <a:rPr lang="en-US" sz="1697" spc="166">
                <a:solidFill>
                  <a:srgbClr val="000000"/>
                </a:solidFill>
                <a:latin typeface="Arial"/>
                <a:ea typeface="Arial"/>
                <a:cs typeface="Arial"/>
                <a:sym typeface="Arial"/>
              </a:rPr>
              <a:t>is signed by Unionists</a:t>
            </a:r>
          </a:p>
        </p:txBody>
      </p:sp>
      <p:sp>
        <p:nvSpPr>
          <p:cNvPr name="TextBox 71" id="71"/>
          <p:cNvSpPr txBox="true"/>
          <p:nvPr/>
        </p:nvSpPr>
        <p:spPr>
          <a:xfrm rot="0">
            <a:off x="13774301" y="8257637"/>
            <a:ext cx="2809886" cy="900854"/>
          </a:xfrm>
          <a:prstGeom prst="rect">
            <a:avLst/>
          </a:prstGeom>
        </p:spPr>
        <p:txBody>
          <a:bodyPr anchor="t" rtlCol="false" tIns="0" lIns="0" bIns="0" rIns="0">
            <a:spAutoFit/>
          </a:bodyPr>
          <a:lstStyle/>
          <a:p>
            <a:pPr algn="ctr" marL="0" indent="0" lvl="0">
              <a:lnSpc>
                <a:spcPts val="2342"/>
              </a:lnSpc>
              <a:spcBef>
                <a:spcPct val="0"/>
              </a:spcBef>
            </a:pPr>
            <a:r>
              <a:rPr lang="en-US" b="true" sz="1697" spc="166">
                <a:solidFill>
                  <a:srgbClr val="0DA33B"/>
                </a:solidFill>
                <a:latin typeface="Arial Bold"/>
                <a:ea typeface="Arial Bold"/>
                <a:cs typeface="Arial Bold"/>
                <a:sym typeface="Arial Bold"/>
              </a:rPr>
              <a:t>Easter Rising</a:t>
            </a:r>
            <a:r>
              <a:rPr lang="en-US" b="true" sz="1697" spc="166">
                <a:solidFill>
                  <a:srgbClr val="000000"/>
                </a:solidFill>
                <a:latin typeface="Arial Bold"/>
                <a:ea typeface="Arial Bold"/>
                <a:cs typeface="Arial Bold"/>
                <a:sym typeface="Arial Bold"/>
              </a:rPr>
              <a:t> </a:t>
            </a:r>
            <a:r>
              <a:rPr lang="en-US" sz="1697" spc="166">
                <a:solidFill>
                  <a:srgbClr val="000000"/>
                </a:solidFill>
                <a:latin typeface="Arial"/>
                <a:ea typeface="Arial"/>
                <a:cs typeface="Arial"/>
                <a:sym typeface="Arial"/>
              </a:rPr>
              <a:t>takes place in Dublin and Cork, ending in failure</a:t>
            </a:r>
          </a:p>
        </p:txBody>
      </p:sp>
      <p:sp>
        <p:nvSpPr>
          <p:cNvPr name="TextBox 72" id="72"/>
          <p:cNvSpPr txBox="true"/>
          <p:nvPr/>
        </p:nvSpPr>
        <p:spPr>
          <a:xfrm rot="0">
            <a:off x="1325603" y="8432234"/>
            <a:ext cx="2809886" cy="609862"/>
          </a:xfrm>
          <a:prstGeom prst="rect">
            <a:avLst/>
          </a:prstGeom>
        </p:spPr>
        <p:txBody>
          <a:bodyPr anchor="t" rtlCol="false" tIns="0" lIns="0" bIns="0" rIns="0">
            <a:spAutoFit/>
          </a:bodyPr>
          <a:lstStyle/>
          <a:p>
            <a:pPr algn="ctr" marL="0" indent="0" lvl="0">
              <a:lnSpc>
                <a:spcPts val="2342"/>
              </a:lnSpc>
              <a:spcBef>
                <a:spcPct val="0"/>
              </a:spcBef>
            </a:pPr>
            <a:r>
              <a:rPr lang="en-US" b="true" sz="1697" spc="166">
                <a:solidFill>
                  <a:srgbClr val="0DA33B"/>
                </a:solidFill>
                <a:latin typeface="Arial Bold"/>
                <a:ea typeface="Arial Bold"/>
                <a:cs typeface="Arial Bold"/>
                <a:sym typeface="Arial Bold"/>
              </a:rPr>
              <a:t>Land War </a:t>
            </a:r>
            <a:r>
              <a:rPr lang="en-US" sz="1697" spc="166">
                <a:solidFill>
                  <a:srgbClr val="000000"/>
                </a:solidFill>
                <a:latin typeface="Arial"/>
                <a:ea typeface="Arial"/>
                <a:cs typeface="Arial"/>
                <a:sym typeface="Arial"/>
              </a:rPr>
              <a:t>begins in Ireland</a:t>
            </a:r>
          </a:p>
        </p:txBody>
      </p:sp>
      <p:sp>
        <p:nvSpPr>
          <p:cNvPr name="TextBox 73" id="73"/>
          <p:cNvSpPr txBox="true"/>
          <p:nvPr/>
        </p:nvSpPr>
        <p:spPr>
          <a:xfrm rot="0">
            <a:off x="7835408" y="-25759"/>
            <a:ext cx="2751835" cy="392920"/>
          </a:xfrm>
          <a:prstGeom prst="rect">
            <a:avLst/>
          </a:prstGeom>
        </p:spPr>
        <p:txBody>
          <a:bodyPr anchor="t" rtlCol="false" tIns="0" lIns="0" bIns="0" rIns="0">
            <a:spAutoFit/>
          </a:bodyPr>
          <a:lstStyle/>
          <a:p>
            <a:pPr algn="ctr">
              <a:lnSpc>
                <a:spcPts val="2934"/>
              </a:lnSpc>
            </a:pPr>
            <a:r>
              <a:rPr lang="en-US" b="true" sz="2095">
                <a:solidFill>
                  <a:srgbClr val="0DA33B"/>
                </a:solidFill>
                <a:latin typeface="Old Standard Bold"/>
                <a:ea typeface="Old Standard Bold"/>
                <a:cs typeface="Old Standard Bold"/>
                <a:sym typeface="Old Standard Bold"/>
              </a:rPr>
              <a:t>Chapter 19</a:t>
            </a:r>
          </a:p>
        </p:txBody>
      </p:sp>
      <p:grpSp>
        <p:nvGrpSpPr>
          <p:cNvPr name="Group 74" id="74"/>
          <p:cNvGrpSpPr/>
          <p:nvPr/>
        </p:nvGrpSpPr>
        <p:grpSpPr>
          <a:xfrm rot="0">
            <a:off x="11383909" y="9756776"/>
            <a:ext cx="5555351" cy="530224"/>
            <a:chOff x="0" y="0"/>
            <a:chExt cx="7407135" cy="706965"/>
          </a:xfrm>
        </p:grpSpPr>
        <p:sp>
          <p:nvSpPr>
            <p:cNvPr name="Freeform 75" id="7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76" id="7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7" id="7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8" id="7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9" id="7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80" id="8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235 (Artefact, 1st Edition)</a:t>
            </a:r>
          </a:p>
        </p:txBody>
      </p:sp>
      <p:sp>
        <p:nvSpPr>
          <p:cNvPr name="TextBox 8" id="8"/>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parliamentary obstruction and political agitation.</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Parnell gain popularity for the Home Rule Party? Give two examples?</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First Home Rule Bill not passed in the House of Commons?</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Ireland’s Parnell popularity fall following the First Home Rule Bill? Describe two factors in this.</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235 (Artefact, 1st Edition)</a:t>
            </a:r>
          </a:p>
        </p:txBody>
      </p:sp>
      <p:sp>
        <p:nvSpPr>
          <p:cNvPr name="TextBox 8" id="8"/>
          <p:cNvSpPr txBox="true"/>
          <p:nvPr/>
        </p:nvSpPr>
        <p:spPr>
          <a:xfrm rot="0">
            <a:off x="1028700" y="2149474"/>
            <a:ext cx="15609955" cy="70421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1. Parliamentary obstruction: deliberate interference with the progress of legislation, for example by making very long speeches to delay the passage of laws through parliament. Political agitation: encouraging people to form local groups to demand better treatment, for example by refusing to pay rent or cooperate with local landlords.</a:t>
            </a:r>
          </a:p>
          <a:p>
            <a:pPr algn="l">
              <a:lnSpc>
                <a:spcPts val="3499"/>
              </a:lnSpc>
            </a:pPr>
            <a:r>
              <a:rPr lang="en-US" sz="2499">
                <a:solidFill>
                  <a:srgbClr val="000000"/>
                </a:solidFill>
                <a:latin typeface="Arial"/>
                <a:ea typeface="Arial"/>
                <a:cs typeface="Arial"/>
                <a:sym typeface="Arial"/>
              </a:rPr>
              <a:t>2. Parnell tried to solve the ‘Land Question’ by founding the Land League to gain loans from the British government, lower rents and prevent evictions. This was popular with Irish Catholic farmers. In May 1882 they signed the Kilmainham Treaty, which gave tenants access to land courts and helped tenants who owed money to pay their rents.</a:t>
            </a:r>
          </a:p>
          <a:p>
            <a:pPr algn="l">
              <a:lnSpc>
                <a:spcPts val="3499"/>
              </a:lnSpc>
            </a:pPr>
            <a:r>
              <a:rPr lang="en-US" sz="2499">
                <a:solidFill>
                  <a:srgbClr val="000000"/>
                </a:solidFill>
                <a:latin typeface="Arial"/>
                <a:ea typeface="Arial"/>
                <a:cs typeface="Arial"/>
                <a:sym typeface="Arial"/>
              </a:rPr>
              <a:t>3. The Conservative Party was against the First Home Rule Bill. Many felt that Home Rule would eventually lead to Ireland having full independence. The bill was defeated in June 1886, by 341 votes to 311 in the House of Commons.</a:t>
            </a:r>
          </a:p>
          <a:p>
            <a:pPr algn="l">
              <a:lnSpc>
                <a:spcPts val="3499"/>
              </a:lnSpc>
            </a:pPr>
            <a:r>
              <a:rPr lang="en-US" sz="2499">
                <a:solidFill>
                  <a:srgbClr val="000000"/>
                </a:solidFill>
                <a:latin typeface="Arial"/>
                <a:ea typeface="Arial"/>
                <a:cs typeface="Arial"/>
                <a:sym typeface="Arial"/>
              </a:rPr>
              <a:t>4. In 1887, false accusations of supporting violence and even of involvement in the Phoenix Park Murders were made against Parnell in The Times newspaper, which published a letter it claimed he had written. Catholic Ireland disapproved of Parnell’s relationship with Katharine O’Shea, who in 1890 was in the process of going through a divorce from her husband. Some Liberal Party members feared that their ties to Parnell would damage them politically.</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950327"/>
            <a:ext cx="18288000" cy="739140"/>
          </a:xfrm>
          <a:prstGeom prst="rect">
            <a:avLst/>
          </a:prstGeom>
        </p:spPr>
        <p:txBody>
          <a:bodyPr anchor="t" rtlCol="false" tIns="0" lIns="0" bIns="0" rIns="0">
            <a:spAutoFit/>
          </a:bodyPr>
          <a:lstStyle/>
          <a:p>
            <a:pPr algn="ctr">
              <a:lnSpc>
                <a:spcPts val="5459"/>
              </a:lnSpc>
            </a:pPr>
            <a:r>
              <a:rPr lang="en-US" b="true" sz="3900" spc="175">
                <a:solidFill>
                  <a:srgbClr val="0DA33B"/>
                </a:solidFill>
                <a:latin typeface="Arial Bold"/>
                <a:ea typeface="Arial Bold"/>
                <a:cs typeface="Arial Bold"/>
                <a:sym typeface="Arial Bold"/>
              </a:rPr>
              <a:t>19.3: POLITICAL PARTIES AND ORGANISATIONS IN IRELAND IN 1910</a:t>
            </a:r>
          </a:p>
        </p:txBody>
      </p:sp>
      <p:sp>
        <p:nvSpPr>
          <p:cNvPr name="TextBox 4" id="4"/>
          <p:cNvSpPr txBox="true"/>
          <p:nvPr/>
        </p:nvSpPr>
        <p:spPr>
          <a:xfrm rot="0">
            <a:off x="0" y="4121777"/>
            <a:ext cx="18288000" cy="567690"/>
          </a:xfrm>
          <a:prstGeom prst="rect">
            <a:avLst/>
          </a:prstGeom>
        </p:spPr>
        <p:txBody>
          <a:bodyPr anchor="t" rtlCol="false" tIns="0" lIns="0" bIns="0" rIns="0">
            <a:spAutoFit/>
          </a:bodyPr>
          <a:lstStyle/>
          <a:p>
            <a:pPr algn="ctr">
              <a:lnSpc>
                <a:spcPts val="4484"/>
              </a:lnSpc>
            </a:pPr>
            <a:r>
              <a:rPr lang="en-US" sz="3899" spc="1169">
                <a:solidFill>
                  <a:srgbClr val="FFFFFF"/>
                </a:solidFill>
                <a:latin typeface="Daydream"/>
                <a:ea typeface="Daydream"/>
                <a:cs typeface="Daydream"/>
                <a:sym typeface="Daydream"/>
              </a:rPr>
              <a:t>19.3: political parties and organisations in ireland in 1910</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1884-1914</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Irish Parliamentary Party</a:t>
            </a:r>
          </a:p>
        </p:txBody>
      </p:sp>
      <p:sp>
        <p:nvSpPr>
          <p:cNvPr name="TextBox 8" id="8"/>
          <p:cNvSpPr txBox="true"/>
          <p:nvPr/>
        </p:nvSpPr>
        <p:spPr>
          <a:xfrm rot="0">
            <a:off x="1028700" y="1819275"/>
            <a:ext cx="9886033"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Irish Parliamentary Party </a:t>
            </a:r>
            <a:r>
              <a:rPr lang="en-US" sz="3000">
                <a:solidFill>
                  <a:srgbClr val="000000"/>
                </a:solidFill>
                <a:latin typeface="Arial"/>
                <a:ea typeface="Arial"/>
                <a:cs typeface="Arial"/>
                <a:sym typeface="Arial"/>
              </a:rPr>
              <a:t>declined in popularity after the Parnellite split but was reunified under </a:t>
            </a:r>
            <a:r>
              <a:rPr lang="en-US" sz="3000" b="true">
                <a:solidFill>
                  <a:srgbClr val="000000"/>
                </a:solidFill>
                <a:latin typeface="Arial Bold"/>
                <a:ea typeface="Arial Bold"/>
                <a:cs typeface="Arial Bold"/>
                <a:sym typeface="Arial Bold"/>
              </a:rPr>
              <a:t>John Redmond </a:t>
            </a:r>
            <a:r>
              <a:rPr lang="en-US" sz="3000">
                <a:solidFill>
                  <a:srgbClr val="000000"/>
                </a:solidFill>
                <a:latin typeface="Arial"/>
                <a:ea typeface="Arial"/>
                <a:cs typeface="Arial"/>
                <a:sym typeface="Arial"/>
              </a:rPr>
              <a:t>in 1900. It had little power in early 1900s but had steady support as there was no real alternative. Its </a:t>
            </a:r>
            <a:r>
              <a:rPr lang="en-US" sz="3000" b="true">
                <a:solidFill>
                  <a:srgbClr val="000000"/>
                </a:solidFill>
                <a:latin typeface="Arial Bold"/>
                <a:ea typeface="Arial Bold"/>
                <a:cs typeface="Arial Bold"/>
                <a:sym typeface="Arial Bold"/>
              </a:rPr>
              <a:t>constitutional nationalist </a:t>
            </a:r>
            <a:r>
              <a:rPr lang="en-US" sz="3000">
                <a:solidFill>
                  <a:srgbClr val="000000"/>
                </a:solidFill>
                <a:latin typeface="Arial"/>
                <a:ea typeface="Arial"/>
                <a:cs typeface="Arial"/>
                <a:sym typeface="Arial"/>
              </a:rPr>
              <a:t>aims were unchanged:</a:t>
            </a:r>
          </a:p>
          <a:p>
            <a:pPr algn="l" marL="647702" indent="-323851" lvl="1">
              <a:lnSpc>
                <a:spcPts val="4200"/>
              </a:lnSpc>
              <a:buFont typeface="Arial"/>
              <a:buChar char="•"/>
            </a:pPr>
            <a:r>
              <a:rPr lang="en-US" sz="3000">
                <a:solidFill>
                  <a:srgbClr val="000000"/>
                </a:solidFill>
                <a:latin typeface="Arial"/>
                <a:ea typeface="Arial"/>
                <a:cs typeface="Arial"/>
                <a:sym typeface="Arial"/>
              </a:rPr>
              <a:t>To achieve Home Rule or self-government by having a parliament in Dublin to deal with internal affairs. Westminster could look after external affairs.</a:t>
            </a:r>
          </a:p>
          <a:p>
            <a:pPr algn="l" marL="647702" indent="-323851" lvl="1">
              <a:lnSpc>
                <a:spcPts val="4200"/>
              </a:lnSpc>
              <a:buFont typeface="Arial"/>
              <a:buChar char="•"/>
            </a:pPr>
            <a:r>
              <a:rPr lang="en-US" sz="3000">
                <a:solidFill>
                  <a:srgbClr val="000000"/>
                </a:solidFill>
                <a:latin typeface="Arial"/>
                <a:ea typeface="Arial"/>
                <a:cs typeface="Arial"/>
                <a:sym typeface="Arial"/>
              </a:rPr>
              <a:t>The King/Queen (Monarch) of England would be the King/Queen (Monarch) of Ireland. </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Freeform 10" id="10"/>
          <p:cNvSpPr/>
          <p:nvPr/>
        </p:nvSpPr>
        <p:spPr>
          <a:xfrm flipH="false" flipV="false" rot="0">
            <a:off x="11089045" y="1943100"/>
            <a:ext cx="5549610" cy="7782211"/>
          </a:xfrm>
          <a:custGeom>
            <a:avLst/>
            <a:gdLst/>
            <a:ahLst/>
            <a:cxnLst/>
            <a:rect r="r" b="b" t="t" l="l"/>
            <a:pathLst>
              <a:path h="7782211" w="5549610">
                <a:moveTo>
                  <a:pt x="0" y="0"/>
                </a:moveTo>
                <a:lnTo>
                  <a:pt x="5549610" y="0"/>
                </a:lnTo>
                <a:lnTo>
                  <a:pt x="5549610" y="7782211"/>
                </a:lnTo>
                <a:lnTo>
                  <a:pt x="0" y="7782211"/>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Sinn Féin</a:t>
            </a:r>
          </a:p>
        </p:txBody>
      </p:sp>
      <p:sp>
        <p:nvSpPr>
          <p:cNvPr name="TextBox 7" id="7"/>
          <p:cNvSpPr txBox="true"/>
          <p:nvPr/>
        </p:nvSpPr>
        <p:spPr>
          <a:xfrm rot="0">
            <a:off x="1028700" y="1819275"/>
            <a:ext cx="10060345" cy="6981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Sinn Féin</a:t>
            </a:r>
            <a:r>
              <a:rPr lang="en-US" sz="3000">
                <a:solidFill>
                  <a:srgbClr val="000000"/>
                </a:solidFill>
                <a:latin typeface="Arial"/>
                <a:ea typeface="Arial"/>
                <a:cs typeface="Arial"/>
                <a:sym typeface="Arial"/>
              </a:rPr>
              <a:t>, meaning 'we ourselves',</a:t>
            </a:r>
            <a:r>
              <a:rPr lang="en-US" sz="3000" b="true">
                <a:solidFill>
                  <a:srgbClr val="000000"/>
                </a:solidFill>
                <a:latin typeface="Arial Bold"/>
                <a:ea typeface="Arial Bold"/>
                <a:cs typeface="Arial Bold"/>
                <a:sym typeface="Arial Bold"/>
              </a:rPr>
              <a:t> </a:t>
            </a:r>
            <a:r>
              <a:rPr lang="en-US" sz="3000">
                <a:solidFill>
                  <a:srgbClr val="000000"/>
                </a:solidFill>
                <a:latin typeface="Arial"/>
                <a:ea typeface="Arial"/>
                <a:cs typeface="Arial"/>
                <a:sym typeface="Arial"/>
              </a:rPr>
              <a:t>is a nationalist political party founded in 1905 by </a:t>
            </a:r>
            <a:r>
              <a:rPr lang="en-US" sz="3000" b="true">
                <a:solidFill>
                  <a:srgbClr val="000000"/>
                </a:solidFill>
                <a:latin typeface="Arial Bold"/>
                <a:ea typeface="Arial Bold"/>
                <a:cs typeface="Arial Bold"/>
                <a:sym typeface="Arial Bold"/>
              </a:rPr>
              <a:t>Arthur Griffith</a:t>
            </a:r>
            <a:r>
              <a:rPr lang="en-US" sz="3000">
                <a:solidFill>
                  <a:srgbClr val="000000"/>
                </a:solidFill>
                <a:latin typeface="Arial"/>
                <a:ea typeface="Arial"/>
                <a:cs typeface="Arial"/>
                <a:sym typeface="Arial"/>
              </a:rPr>
              <a:t>, a Catholic Dublin-born journalist. He wanted Ireland to win independence and establish its own parliament. It started off as a small party but later grew in size. Arthur Griffith and Sinn Féin wanted:</a:t>
            </a:r>
          </a:p>
          <a:p>
            <a:pPr algn="l" marL="647702" indent="-323851" lvl="1">
              <a:lnSpc>
                <a:spcPts val="4200"/>
              </a:lnSpc>
              <a:buFont typeface="Arial"/>
              <a:buChar char="•"/>
            </a:pPr>
            <a:r>
              <a:rPr lang="en-US" sz="3000">
                <a:solidFill>
                  <a:srgbClr val="000000"/>
                </a:solidFill>
                <a:latin typeface="Arial"/>
                <a:ea typeface="Arial"/>
                <a:cs typeface="Arial"/>
                <a:sym typeface="Arial"/>
              </a:rPr>
              <a:t>A </a:t>
            </a:r>
            <a:r>
              <a:rPr lang="en-US" b="true" sz="3000">
                <a:solidFill>
                  <a:srgbClr val="000000"/>
                </a:solidFill>
                <a:latin typeface="Arial Bold"/>
                <a:ea typeface="Arial Bold"/>
                <a:cs typeface="Arial Bold"/>
                <a:sym typeface="Arial Bold"/>
              </a:rPr>
              <a:t>dual monarchy</a:t>
            </a:r>
            <a:r>
              <a:rPr lang="en-US" sz="3000">
                <a:solidFill>
                  <a:srgbClr val="000000"/>
                </a:solidFill>
                <a:latin typeface="Arial"/>
                <a:ea typeface="Arial"/>
                <a:cs typeface="Arial"/>
                <a:sym typeface="Arial"/>
              </a:rPr>
              <a:t>; the Monarch of England would be the Monarch of Ireland. </a:t>
            </a:r>
          </a:p>
          <a:p>
            <a:pPr algn="l" marL="647702" indent="-323851" lvl="1">
              <a:lnSpc>
                <a:spcPts val="4200"/>
              </a:lnSpc>
              <a:buFont typeface="Arial"/>
              <a:buChar char="•"/>
            </a:pPr>
            <a:r>
              <a:rPr lang="en-US" sz="3000">
                <a:solidFill>
                  <a:srgbClr val="000000"/>
                </a:solidFill>
                <a:latin typeface="Arial"/>
                <a:ea typeface="Arial"/>
                <a:cs typeface="Arial"/>
                <a:sym typeface="Arial"/>
              </a:rPr>
              <a:t>To </a:t>
            </a:r>
            <a:r>
              <a:rPr lang="en-US" b="true" sz="3000">
                <a:solidFill>
                  <a:srgbClr val="000000"/>
                </a:solidFill>
                <a:latin typeface="Arial Bold"/>
                <a:ea typeface="Arial Bold"/>
                <a:cs typeface="Arial Bold"/>
                <a:sym typeface="Arial Bold"/>
              </a:rPr>
              <a:t>develop Irish industry </a:t>
            </a:r>
            <a:r>
              <a:rPr lang="en-US" sz="3000">
                <a:solidFill>
                  <a:srgbClr val="000000"/>
                </a:solidFill>
                <a:latin typeface="Arial"/>
                <a:ea typeface="Arial"/>
                <a:cs typeface="Arial"/>
                <a:sym typeface="Arial"/>
              </a:rPr>
              <a:t>by having tariffs put on goods transported across international borders.</a:t>
            </a:r>
          </a:p>
          <a:p>
            <a:pPr algn="l" marL="647702" indent="-323851" lvl="1">
              <a:lnSpc>
                <a:spcPts val="4200"/>
              </a:lnSpc>
              <a:buFont typeface="Arial"/>
              <a:buChar char="•"/>
            </a:pPr>
            <a:r>
              <a:rPr lang="en-US" sz="3000">
                <a:solidFill>
                  <a:srgbClr val="000000"/>
                </a:solidFill>
                <a:latin typeface="Arial"/>
                <a:ea typeface="Arial"/>
                <a:cs typeface="Arial"/>
                <a:sym typeface="Arial"/>
              </a:rPr>
              <a:t>To achieve these by </a:t>
            </a:r>
            <a:r>
              <a:rPr lang="en-US" b="true" sz="3000">
                <a:solidFill>
                  <a:srgbClr val="000000"/>
                </a:solidFill>
                <a:latin typeface="Arial Bold"/>
                <a:ea typeface="Arial Bold"/>
                <a:cs typeface="Arial Bold"/>
                <a:sym typeface="Arial Bold"/>
              </a:rPr>
              <a:t>parliamentary abstention</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Irish MPs would withdraw from the Westminster parliament</a:t>
            </a:r>
            <a:r>
              <a:rPr lang="en-US" sz="3000">
                <a:solidFill>
                  <a:srgbClr val="000000"/>
                </a:solidFill>
                <a:latin typeface="Arial"/>
                <a:ea typeface="Arial"/>
                <a:cs typeface="Arial"/>
                <a:sym typeface="Arial"/>
              </a:rPr>
              <a:t>).</a:t>
            </a:r>
          </a:p>
          <a:p>
            <a:pPr algn="l" marL="647702" indent="-323851" lvl="1">
              <a:lnSpc>
                <a:spcPts val="4200"/>
              </a:lnSpc>
              <a:buFont typeface="Arial"/>
              <a:buChar char="•"/>
            </a:pPr>
            <a:r>
              <a:rPr lang="en-US" sz="3000">
                <a:solidFill>
                  <a:srgbClr val="000000"/>
                </a:solidFill>
                <a:latin typeface="Arial"/>
                <a:ea typeface="Arial"/>
                <a:cs typeface="Arial"/>
                <a:sym typeface="Arial"/>
              </a:rPr>
              <a:t>The </a:t>
            </a:r>
            <a:r>
              <a:rPr lang="en-US" b="true" sz="3000">
                <a:solidFill>
                  <a:srgbClr val="000000"/>
                </a:solidFill>
                <a:latin typeface="Arial Bold"/>
                <a:ea typeface="Arial Bold"/>
                <a:cs typeface="Arial Bold"/>
                <a:sym typeface="Arial Bold"/>
              </a:rPr>
              <a:t>Dublin</a:t>
            </a:r>
            <a:r>
              <a:rPr lang="en-US" sz="3000">
                <a:solidFill>
                  <a:srgbClr val="000000"/>
                </a:solidFill>
                <a:latin typeface="Arial"/>
                <a:ea typeface="Arial"/>
                <a:cs typeface="Arial"/>
                <a:sym typeface="Arial"/>
              </a:rPr>
              <a:t> </a:t>
            </a:r>
            <a:r>
              <a:rPr lang="en-US" b="true" sz="3000">
                <a:solidFill>
                  <a:srgbClr val="000000"/>
                </a:solidFill>
                <a:latin typeface="Arial Bold"/>
                <a:ea typeface="Arial Bold"/>
                <a:cs typeface="Arial Bold"/>
                <a:sym typeface="Arial Bold"/>
              </a:rPr>
              <a:t>Parliament</a:t>
            </a:r>
            <a:r>
              <a:rPr lang="en-US" sz="3000">
                <a:solidFill>
                  <a:srgbClr val="000000"/>
                </a:solidFill>
                <a:latin typeface="Arial"/>
                <a:ea typeface="Arial"/>
                <a:cs typeface="Arial"/>
                <a:sym typeface="Arial"/>
              </a:rPr>
              <a:t> would deal with Ireland’s internal affairs.</a:t>
            </a:r>
          </a:p>
        </p:txBody>
      </p:sp>
      <p:sp>
        <p:nvSpPr>
          <p:cNvPr name="Freeform 8" id="8"/>
          <p:cNvSpPr/>
          <p:nvPr/>
        </p:nvSpPr>
        <p:spPr>
          <a:xfrm flipH="false" flipV="false" rot="0">
            <a:off x="11431945" y="1083389"/>
            <a:ext cx="5507315" cy="8120222"/>
          </a:xfrm>
          <a:custGeom>
            <a:avLst/>
            <a:gdLst/>
            <a:ahLst/>
            <a:cxnLst/>
            <a:rect r="r" b="b" t="t" l="l"/>
            <a:pathLst>
              <a:path h="8120222" w="5507315">
                <a:moveTo>
                  <a:pt x="0" y="0"/>
                </a:moveTo>
                <a:lnTo>
                  <a:pt x="5507315" y="0"/>
                </a:lnTo>
                <a:lnTo>
                  <a:pt x="5507315" y="8120222"/>
                </a:lnTo>
                <a:lnTo>
                  <a:pt x="0" y="8120222"/>
                </a:lnTo>
                <a:lnTo>
                  <a:pt x="0" y="0"/>
                </a:lnTo>
                <a:close/>
              </a:path>
            </a:pathLst>
          </a:custGeom>
          <a:blipFill>
            <a:blip r:embed="rId2"/>
            <a:stretch>
              <a:fillRect l="0" t="0" r="0" b="0"/>
            </a:stretch>
          </a:blipFill>
        </p:spPr>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IRB</a:t>
            </a:r>
          </a:p>
        </p:txBody>
      </p:sp>
      <p:sp>
        <p:nvSpPr>
          <p:cNvPr name="TextBox 7" id="7"/>
          <p:cNvSpPr txBox="true"/>
          <p:nvPr/>
        </p:nvSpPr>
        <p:spPr>
          <a:xfrm rot="0">
            <a:off x="1028700" y="181927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Irish Republican Brotherhood </a:t>
            </a: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IRB</a:t>
            </a:r>
            <a:r>
              <a:rPr lang="en-US" sz="3000">
                <a:solidFill>
                  <a:srgbClr val="000000"/>
                </a:solidFill>
                <a:latin typeface="Arial"/>
                <a:ea typeface="Arial"/>
                <a:cs typeface="Arial"/>
                <a:sym typeface="Arial"/>
              </a:rPr>
              <a:t>) had been founded in 1858 and was a secret, radical nationalist organisation. </a:t>
            </a:r>
            <a:r>
              <a:rPr lang="en-US" sz="3000">
                <a:solidFill>
                  <a:srgbClr val="000000"/>
                </a:solidFill>
                <a:latin typeface="Arial"/>
                <a:ea typeface="Arial"/>
                <a:cs typeface="Arial"/>
                <a:sym typeface="Arial"/>
              </a:rPr>
              <a:t>Their members believed in the use of physical and violent force. In 1910, the IRB had been reduced in size and popularity but was slowing beginning to regain support. The IRB wanted:</a:t>
            </a:r>
          </a:p>
          <a:p>
            <a:pPr algn="l" marL="647702" indent="-323851" lvl="1">
              <a:lnSpc>
                <a:spcPts val="4200"/>
              </a:lnSpc>
              <a:buFont typeface="Arial"/>
              <a:buChar char="•"/>
            </a:pPr>
            <a:r>
              <a:rPr lang="en-US" sz="3000">
                <a:solidFill>
                  <a:srgbClr val="000000"/>
                </a:solidFill>
                <a:latin typeface="Arial"/>
                <a:ea typeface="Arial"/>
                <a:cs typeface="Arial"/>
                <a:sym typeface="Arial"/>
              </a:rPr>
              <a:t>Complete independence from Britain</a:t>
            </a:r>
          </a:p>
          <a:p>
            <a:pPr algn="l" marL="647702" indent="-323851" lvl="1">
              <a:lnSpc>
                <a:spcPts val="4200"/>
              </a:lnSpc>
              <a:buFont typeface="Arial"/>
              <a:buChar char="•"/>
            </a:pPr>
            <a:r>
              <a:rPr lang="en-US" sz="3000">
                <a:solidFill>
                  <a:srgbClr val="000000"/>
                </a:solidFill>
                <a:latin typeface="Arial"/>
                <a:ea typeface="Arial"/>
                <a:cs typeface="Arial"/>
                <a:sym typeface="Arial"/>
              </a:rPr>
              <a:t>To make Ireland a republic</a:t>
            </a:r>
          </a:p>
          <a:p>
            <a:pPr algn="l" marL="647702" indent="-323851" lvl="1">
              <a:lnSpc>
                <a:spcPts val="4200"/>
              </a:lnSpc>
              <a:buFont typeface="Arial"/>
              <a:buChar char="•"/>
            </a:pPr>
            <a:r>
              <a:rPr lang="en-US" sz="3000">
                <a:solidFill>
                  <a:srgbClr val="000000"/>
                </a:solidFill>
                <a:latin typeface="Arial"/>
                <a:ea typeface="Arial"/>
                <a:cs typeface="Arial"/>
                <a:sym typeface="Arial"/>
              </a:rPr>
              <a:t>To use physical force to achieve this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Unionist Party</a:t>
            </a:r>
          </a:p>
        </p:txBody>
      </p:sp>
      <p:sp>
        <p:nvSpPr>
          <p:cNvPr name="TextBox 7" id="7"/>
          <p:cNvSpPr txBox="true"/>
          <p:nvPr/>
        </p:nvSpPr>
        <p:spPr>
          <a:xfrm rot="0">
            <a:off x="1028700" y="1819275"/>
            <a:ext cx="1006034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Unionists wanted to retain the Act of Union, and their strong link with Britain. </a:t>
            </a:r>
            <a:r>
              <a:rPr lang="en-US" sz="3000" b="true">
                <a:solidFill>
                  <a:srgbClr val="000000"/>
                </a:solidFill>
                <a:latin typeface="Arial Bold"/>
                <a:ea typeface="Arial Bold"/>
                <a:cs typeface="Arial Bold"/>
                <a:sym typeface="Arial Bold"/>
              </a:rPr>
              <a:t>Edward Carson</a:t>
            </a:r>
            <a:r>
              <a:rPr lang="en-US" sz="3000">
                <a:solidFill>
                  <a:srgbClr val="000000"/>
                </a:solidFill>
                <a:latin typeface="Arial"/>
                <a:ea typeface="Arial"/>
                <a:cs typeface="Arial"/>
                <a:sym typeface="Arial"/>
              </a:rPr>
              <a:t> was the leader of the Unionist Party between 1910 and 1921. He was a Dublin-born Protestant lawyer. The Unionist Party wanted:</a:t>
            </a:r>
          </a:p>
          <a:p>
            <a:pPr algn="l" marL="647702" indent="-323851" lvl="1">
              <a:lnSpc>
                <a:spcPts val="4200"/>
              </a:lnSpc>
              <a:buFont typeface="Arial"/>
              <a:buChar char="•"/>
            </a:pPr>
            <a:r>
              <a:rPr lang="en-US" sz="3000">
                <a:solidFill>
                  <a:srgbClr val="000000"/>
                </a:solidFill>
                <a:latin typeface="Arial"/>
                <a:ea typeface="Arial"/>
                <a:cs typeface="Arial"/>
                <a:sym typeface="Arial"/>
              </a:rPr>
              <a:t>The parliament in Westminster to continue to make laws for Ireland.</a:t>
            </a:r>
          </a:p>
          <a:p>
            <a:pPr algn="l" marL="647702" indent="-323851" lvl="1">
              <a:lnSpc>
                <a:spcPts val="4200"/>
              </a:lnSpc>
              <a:buFont typeface="Arial"/>
              <a:buChar char="•"/>
            </a:pPr>
            <a:r>
              <a:rPr lang="en-US" sz="3000">
                <a:solidFill>
                  <a:srgbClr val="000000"/>
                </a:solidFill>
                <a:latin typeface="Arial"/>
                <a:ea typeface="Arial"/>
                <a:cs typeface="Arial"/>
                <a:sym typeface="Arial"/>
              </a:rPr>
              <a:t>The British government and the Crown to still have representatives in Ireland.</a:t>
            </a:r>
          </a:p>
          <a:p>
            <a:pPr algn="l">
              <a:lnSpc>
                <a:spcPts val="4200"/>
              </a:lnSpc>
            </a:pP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Freeform 9" id="9"/>
          <p:cNvSpPr/>
          <p:nvPr/>
        </p:nvSpPr>
        <p:spPr>
          <a:xfrm flipH="false" flipV="false" rot="0">
            <a:off x="11431945" y="1332210"/>
            <a:ext cx="5507315" cy="7622581"/>
          </a:xfrm>
          <a:custGeom>
            <a:avLst/>
            <a:gdLst/>
            <a:ahLst/>
            <a:cxnLst/>
            <a:rect r="r" b="b" t="t" l="l"/>
            <a:pathLst>
              <a:path h="7622581" w="5507315">
                <a:moveTo>
                  <a:pt x="0" y="0"/>
                </a:moveTo>
                <a:lnTo>
                  <a:pt x="5507315" y="0"/>
                </a:lnTo>
                <a:lnTo>
                  <a:pt x="5507315" y="7622580"/>
                </a:lnTo>
                <a:lnTo>
                  <a:pt x="0" y="7622580"/>
                </a:lnTo>
                <a:lnTo>
                  <a:pt x="0" y="0"/>
                </a:lnTo>
                <a:close/>
              </a:path>
            </a:pathLst>
          </a:custGeom>
          <a:blipFill>
            <a:blip r:embed="rId2"/>
            <a:stretch>
              <a:fillRect l="0" t="0" r="0" b="0"/>
            </a:stretch>
          </a:blipFill>
        </p:spPr>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204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were the Irish Parliamentary Party's aims in the early 1900s?</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aims of Sinn Féin?</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Sinn Fein's aims differ from those of the Irish Parliamentary Party?</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what is meant by parliamentary abstention.</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the political goals of the IRB? Give two examples.</a:t>
            </a:r>
          </a:p>
          <a:p>
            <a:pPr algn="l" marL="539749" indent="-269875" lvl="1">
              <a:lnSpc>
                <a:spcPts val="3499"/>
              </a:lnSpc>
              <a:buAutoNum type="arabicPeriod" startAt="1"/>
            </a:pPr>
            <a:r>
              <a:rPr lang="en-US" sz="2499">
                <a:solidFill>
                  <a:srgbClr val="0DA33B"/>
                </a:solidFill>
                <a:latin typeface="Arial"/>
                <a:ea typeface="Arial"/>
                <a:cs typeface="Arial"/>
                <a:sym typeface="Arial"/>
              </a:rPr>
              <a:t>What did the Unionist Party want to achieve?</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654734"/>
            <a:ext cx="18288000" cy="1235076"/>
          </a:xfrm>
          <a:prstGeom prst="rect">
            <a:avLst/>
          </a:prstGeom>
        </p:spPr>
        <p:txBody>
          <a:bodyPr anchor="t" rtlCol="false" tIns="0" lIns="0" bIns="0" rIns="0">
            <a:spAutoFit/>
          </a:bodyPr>
          <a:lstStyle/>
          <a:p>
            <a:pPr algn="ctr">
              <a:lnSpc>
                <a:spcPts val="9099"/>
              </a:lnSpc>
            </a:pPr>
            <a:r>
              <a:rPr lang="en-US" b="true" sz="6499" spc="292">
                <a:solidFill>
                  <a:srgbClr val="0DA33B"/>
                </a:solidFill>
                <a:latin typeface="Arial Bold"/>
                <a:ea typeface="Arial Bold"/>
                <a:cs typeface="Arial Bold"/>
                <a:sym typeface="Arial Bold"/>
              </a:rPr>
              <a:t>19.3: THE HOME RULE CRISIS, 1912-1914</a:t>
            </a:r>
          </a:p>
        </p:txBody>
      </p:sp>
      <p:sp>
        <p:nvSpPr>
          <p:cNvPr name="TextBox 4" id="4"/>
          <p:cNvSpPr txBox="true"/>
          <p:nvPr/>
        </p:nvSpPr>
        <p:spPr>
          <a:xfrm rot="0">
            <a:off x="351797" y="3962710"/>
            <a:ext cx="17584398"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ea typeface="Daydream"/>
                <a:cs typeface="Daydream"/>
                <a:sym typeface="Daydream"/>
              </a:rPr>
              <a:t>19.3: the home rule crisis, 1912-1914</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1884-1914</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1810549" y="1861855"/>
            <a:ext cx="5128711" cy="7863456"/>
          </a:xfrm>
          <a:custGeom>
            <a:avLst/>
            <a:gdLst/>
            <a:ahLst/>
            <a:cxnLst/>
            <a:rect r="r" b="b" t="t" l="l"/>
            <a:pathLst>
              <a:path h="7863456" w="5128711">
                <a:moveTo>
                  <a:pt x="0" y="0"/>
                </a:moveTo>
                <a:lnTo>
                  <a:pt x="5128711" y="0"/>
                </a:lnTo>
                <a:lnTo>
                  <a:pt x="5128711" y="7863456"/>
                </a:lnTo>
                <a:lnTo>
                  <a:pt x="0" y="7863456"/>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Parliament Act of 1911</a:t>
            </a:r>
          </a:p>
        </p:txBody>
      </p:sp>
      <p:sp>
        <p:nvSpPr>
          <p:cNvPr name="TextBox 9" id="9"/>
          <p:cNvSpPr txBox="true"/>
          <p:nvPr/>
        </p:nvSpPr>
        <p:spPr>
          <a:xfrm rot="0">
            <a:off x="1028700" y="1838325"/>
            <a:ext cx="10781849"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Conservative Party</a:t>
            </a:r>
            <a:r>
              <a:rPr lang="en-US" sz="2500">
                <a:solidFill>
                  <a:srgbClr val="000000"/>
                </a:solidFill>
                <a:latin typeface="Arial"/>
                <a:ea typeface="Arial"/>
                <a:cs typeface="Arial"/>
                <a:sym typeface="Arial"/>
              </a:rPr>
              <a:t> had been in government from 1895 to 1906. </a:t>
            </a:r>
            <a:r>
              <a:rPr lang="en-US" sz="2500">
                <a:solidFill>
                  <a:srgbClr val="000000"/>
                </a:solidFill>
                <a:latin typeface="Arial"/>
                <a:ea typeface="Arial"/>
                <a:cs typeface="Arial"/>
                <a:sym typeface="Arial"/>
              </a:rPr>
              <a:t>They and the Unionists had always supported each other to ensure a majority. While the Conservatives were in power, Home Rule would not be passed. In 1906, the </a:t>
            </a:r>
            <a:r>
              <a:rPr lang="en-US" sz="2500" b="true">
                <a:solidFill>
                  <a:srgbClr val="000000"/>
                </a:solidFill>
                <a:latin typeface="Arial Bold"/>
                <a:ea typeface="Arial Bold"/>
                <a:cs typeface="Arial Bold"/>
                <a:sym typeface="Arial Bold"/>
              </a:rPr>
              <a:t>Liberal Party</a:t>
            </a:r>
            <a:r>
              <a:rPr lang="en-US" sz="2500">
                <a:solidFill>
                  <a:srgbClr val="000000"/>
                </a:solidFill>
                <a:latin typeface="Arial"/>
                <a:ea typeface="Arial"/>
                <a:cs typeface="Arial"/>
                <a:sym typeface="Arial"/>
              </a:rPr>
              <a:t> was voted back into government and needed no other support for a majority.</a:t>
            </a:r>
          </a:p>
          <a:p>
            <a:pPr algn="l">
              <a:lnSpc>
                <a:spcPts val="3500"/>
              </a:lnSpc>
            </a:pPr>
            <a:r>
              <a:rPr lang="en-US" sz="2500">
                <a:solidFill>
                  <a:srgbClr val="000000"/>
                </a:solidFill>
                <a:latin typeface="Arial"/>
                <a:ea typeface="Arial"/>
                <a:cs typeface="Arial"/>
                <a:sym typeface="Arial"/>
              </a:rPr>
              <a:t>However, by 1910, the Liberals needed the help of the Irish Parliamentary Party to stay in government. Up until this year, the House of Lords (Britain’s Séanad) could veto (block) any laws or bills passed by the House of Commons (Dáil). In 1911, the Liberals passed a law that changed this: The Parliament Act. This meant that the House of Lords could not fully veto any bill and could only delay laws from passing for two years. This meant that Home Rule was not only just a possibility but an undeniable future.</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0">
            <a:off x="1028700" y="270162"/>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8" id="8"/>
          <p:cNvSpPr txBox="true"/>
          <p:nvPr/>
        </p:nvSpPr>
        <p:spPr>
          <a:xfrm rot="0">
            <a:off x="1028700" y="1676686"/>
            <a:ext cx="15609955" cy="80486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2.2 INVESTIGATE </a:t>
            </a:r>
            <a:r>
              <a:rPr lang="en-US" sz="3000">
                <a:solidFill>
                  <a:srgbClr val="000000"/>
                </a:solidFill>
                <a:latin typeface="Arial"/>
                <a:ea typeface="Arial"/>
                <a:cs typeface="Arial"/>
                <a:sym typeface="Arial"/>
              </a:rPr>
              <a:t>the role and significance of two leaders involved in the parliamentary tradition in Irish politics</a:t>
            </a:r>
          </a:p>
          <a:p>
            <a:pPr algn="l">
              <a:lnSpc>
                <a:spcPts val="4200"/>
              </a:lnSpc>
            </a:pPr>
            <a:r>
              <a:rPr lang="en-US" sz="3000" b="true">
                <a:solidFill>
                  <a:srgbClr val="000000"/>
                </a:solidFill>
                <a:latin typeface="Arial Bold"/>
                <a:ea typeface="Arial Bold"/>
                <a:cs typeface="Arial Bold"/>
                <a:sym typeface="Arial Bold"/>
              </a:rPr>
              <a:t>2.4 EXAMINE </a:t>
            </a:r>
            <a:r>
              <a:rPr lang="en-US" sz="3000">
                <a:solidFill>
                  <a:srgbClr val="000000"/>
                </a:solidFill>
                <a:latin typeface="Arial"/>
                <a:ea typeface="Arial"/>
                <a:cs typeface="Arial"/>
                <a:sym typeface="Arial"/>
              </a:rPr>
              <a:t>the rise and impact of nationalism and unionism in Ireland, including key events between 1911 and 1923</a:t>
            </a:r>
          </a:p>
          <a:p>
            <a:pPr algn="l">
              <a:lnSpc>
                <a:spcPts val="4200"/>
              </a:lnSpc>
            </a:pPr>
            <a:r>
              <a:rPr lang="en-US" sz="3000" b="true">
                <a:solidFill>
                  <a:srgbClr val="000000"/>
                </a:solidFill>
                <a:latin typeface="Arial Bold"/>
                <a:ea typeface="Arial Bold"/>
                <a:cs typeface="Arial Bold"/>
                <a:sym typeface="Arial Bold"/>
              </a:rPr>
              <a:t>2.5 IDENTIFY </a:t>
            </a:r>
            <a:r>
              <a:rPr lang="en-US" sz="3000">
                <a:solidFill>
                  <a:srgbClr val="000000"/>
                </a:solidFill>
                <a:latin typeface="Arial"/>
                <a:ea typeface="Arial"/>
                <a:cs typeface="Arial"/>
                <a:sym typeface="Arial"/>
              </a:rPr>
              <a:t>the causes, course and consequences of the Northern Ireland Troubles and their impact on North-South and Anglo-Irish relations</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a:p>
            <a:pPr algn="l">
              <a:lnSpc>
                <a:spcPts val="4200"/>
              </a:lnSpc>
            </a:pPr>
            <a:r>
              <a:rPr lang="en-US" sz="3000" b="true">
                <a:solidFill>
                  <a:srgbClr val="000000"/>
                </a:solidFill>
                <a:latin typeface="Arial Bold"/>
                <a:ea typeface="Arial Bold"/>
                <a:cs typeface="Arial Bold"/>
                <a:sym typeface="Arial Bold"/>
              </a:rPr>
              <a:t>1.8 INVESTIGATE </a:t>
            </a:r>
            <a:r>
              <a:rPr lang="en-US" sz="3000">
                <a:solidFill>
                  <a:srgbClr val="000000"/>
                </a:solidFill>
                <a:latin typeface="Arial"/>
                <a:ea typeface="Arial"/>
                <a:cs typeface="Arial"/>
                <a:sym typeface="Arial"/>
              </a:rPr>
              <a:t>a repository of historical evidence such as a museum, library, heritage centre, digital or other archive or exhibition</a:t>
            </a:r>
          </a:p>
          <a:p>
            <a:pPr algn="l">
              <a:lnSpc>
                <a:spcPts val="4200"/>
              </a:lnSpc>
            </a:pPr>
            <a:r>
              <a:rPr lang="en-US" sz="3000" b="true">
                <a:solidFill>
                  <a:srgbClr val="000000"/>
                </a:solidFill>
                <a:latin typeface="Arial Bold"/>
                <a:ea typeface="Arial Bold"/>
                <a:cs typeface="Arial Bold"/>
                <a:sym typeface="Arial Bold"/>
              </a:rPr>
              <a:t>1.9 DEMONSTRATE </a:t>
            </a:r>
            <a:r>
              <a:rPr lang="en-US" sz="3000">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b="true">
                <a:solidFill>
                  <a:srgbClr val="000000"/>
                </a:solidFill>
                <a:latin typeface="Arial Bold"/>
                <a:ea typeface="Arial Bold"/>
                <a:cs typeface="Arial Bold"/>
                <a:sym typeface="Arial Bold"/>
              </a:rPr>
              <a:t>1.10 DEMONSTRATE </a:t>
            </a:r>
            <a:r>
              <a:rPr lang="en-US" sz="3000">
                <a:solidFill>
                  <a:srgbClr val="000000"/>
                </a:solidFill>
                <a:latin typeface="Arial"/>
                <a:ea typeface="Arial"/>
                <a:cs typeface="Arial"/>
                <a:sym typeface="Arial"/>
              </a:rPr>
              <a:t>chronological awareness by creating and maintaining timelines to locate personalities, issues and events in their appropriate historical eras</a:t>
            </a:r>
          </a:p>
        </p:txBody>
      </p:sp>
      <p:sp>
        <p:nvSpPr>
          <p:cNvPr name="TextBox 9" id="9"/>
          <p:cNvSpPr txBox="true"/>
          <p:nvPr/>
        </p:nvSpPr>
        <p:spPr>
          <a:xfrm rot="5400000">
            <a:off x="1253394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Third Home Rule Bill (1912)</a:t>
            </a:r>
          </a:p>
        </p:txBody>
      </p:sp>
      <p:sp>
        <p:nvSpPr>
          <p:cNvPr name="TextBox 8" id="8"/>
          <p:cNvSpPr txBox="true"/>
          <p:nvPr/>
        </p:nvSpPr>
        <p:spPr>
          <a:xfrm rot="0">
            <a:off x="1028700" y="1838325"/>
            <a:ext cx="10781849"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Liberals had tried to pass Home Rule twice before in 1886 and 1893 – both times it had been vetoed by the House of Lords. </a:t>
            </a:r>
            <a:r>
              <a:rPr lang="en-US" sz="2500">
                <a:solidFill>
                  <a:srgbClr val="000000"/>
                </a:solidFill>
                <a:latin typeface="Arial"/>
                <a:ea typeface="Arial"/>
                <a:cs typeface="Arial"/>
                <a:sym typeface="Arial"/>
              </a:rPr>
              <a:t>In 1912, the Liberals were led by Herbert Asquith. He put forward the Third Home Rule Bill to the House of Commons and the House of Lords. It was similar to the other Home Rule Bills:</a:t>
            </a:r>
          </a:p>
          <a:p>
            <a:pPr algn="l" marL="539754" indent="-269877" lvl="1">
              <a:lnSpc>
                <a:spcPts val="3500"/>
              </a:lnSpc>
              <a:buFont typeface="Arial"/>
              <a:buChar char="•"/>
            </a:pPr>
            <a:r>
              <a:rPr lang="en-US" sz="2500">
                <a:solidFill>
                  <a:srgbClr val="000000"/>
                </a:solidFill>
                <a:latin typeface="Arial"/>
                <a:ea typeface="Arial"/>
                <a:cs typeface="Arial"/>
                <a:sym typeface="Arial"/>
              </a:rPr>
              <a:t>Ireland would have its own parliament in Dublin to deal with internal affairs.</a:t>
            </a:r>
          </a:p>
          <a:p>
            <a:pPr algn="l" marL="539754" indent="-269877" lvl="1">
              <a:lnSpc>
                <a:spcPts val="3500"/>
              </a:lnSpc>
              <a:buFont typeface="Arial"/>
              <a:buChar char="•"/>
            </a:pPr>
            <a:r>
              <a:rPr lang="en-US" sz="2500">
                <a:solidFill>
                  <a:srgbClr val="000000"/>
                </a:solidFill>
                <a:latin typeface="Arial"/>
                <a:ea typeface="Arial"/>
                <a:cs typeface="Arial"/>
                <a:sym typeface="Arial"/>
              </a:rPr>
              <a:t>Westminster would continue to deal with imperial matters such as foreign policy and defence.</a:t>
            </a:r>
          </a:p>
          <a:p>
            <a:pPr algn="l">
              <a:lnSpc>
                <a:spcPts val="3500"/>
              </a:lnSpc>
            </a:pPr>
            <a:r>
              <a:rPr lang="en-US" sz="2500">
                <a:solidFill>
                  <a:srgbClr val="000000"/>
                </a:solidFill>
                <a:latin typeface="Arial"/>
                <a:ea typeface="Arial"/>
                <a:cs typeface="Arial"/>
                <a:sym typeface="Arial"/>
              </a:rPr>
              <a:t>Due to the Parliament Act, the House of Lords could not veto the Home Rule Bill. This meant that the Home Rule would become law in 1914.</a:t>
            </a:r>
          </a:p>
        </p:txBody>
      </p:sp>
      <p:sp>
        <p:nvSpPr>
          <p:cNvPr name="Freeform 9" id="9"/>
          <p:cNvSpPr/>
          <p:nvPr/>
        </p:nvSpPr>
        <p:spPr>
          <a:xfrm flipH="false" flipV="false" rot="0">
            <a:off x="12011136" y="2070242"/>
            <a:ext cx="4727537" cy="7527926"/>
          </a:xfrm>
          <a:custGeom>
            <a:avLst/>
            <a:gdLst/>
            <a:ahLst/>
            <a:cxnLst/>
            <a:rect r="r" b="b" t="t" l="l"/>
            <a:pathLst>
              <a:path h="7527926" w="4727537">
                <a:moveTo>
                  <a:pt x="0" y="0"/>
                </a:moveTo>
                <a:lnTo>
                  <a:pt x="4727537" y="0"/>
                </a:lnTo>
                <a:lnTo>
                  <a:pt x="4727537" y="7527926"/>
                </a:lnTo>
                <a:lnTo>
                  <a:pt x="0" y="7527926"/>
                </a:lnTo>
                <a:lnTo>
                  <a:pt x="0" y="0"/>
                </a:lnTo>
                <a:close/>
              </a:path>
            </a:pathLst>
          </a:custGeom>
          <a:blipFill>
            <a:blip r:embed="rId2"/>
            <a:stretch>
              <a:fillRect l="0" t="0" r="0" b="0"/>
            </a:stretch>
          </a:blipFill>
        </p:spPr>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224622" y="6178550"/>
            <a:ext cx="5838757" cy="3546761"/>
          </a:xfrm>
          <a:custGeom>
            <a:avLst/>
            <a:gdLst/>
            <a:ahLst/>
            <a:cxnLst/>
            <a:rect r="r" b="b" t="t" l="l"/>
            <a:pathLst>
              <a:path h="3546761" w="5838757">
                <a:moveTo>
                  <a:pt x="0" y="0"/>
                </a:moveTo>
                <a:lnTo>
                  <a:pt x="5838756" y="0"/>
                </a:lnTo>
                <a:lnTo>
                  <a:pt x="5838756" y="3546761"/>
                </a:lnTo>
                <a:lnTo>
                  <a:pt x="0" y="354676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878397" y="819150"/>
            <a:ext cx="15910560" cy="1041400"/>
          </a:xfrm>
          <a:prstGeom prst="rect">
            <a:avLst/>
          </a:prstGeom>
        </p:spPr>
        <p:txBody>
          <a:bodyPr anchor="t" rtlCol="false" tIns="0" lIns="0" bIns="0" rIns="0">
            <a:spAutoFit/>
          </a:bodyPr>
          <a:lstStyle/>
          <a:p>
            <a:pPr algn="l">
              <a:lnSpc>
                <a:spcPts val="7699"/>
              </a:lnSpc>
            </a:pPr>
            <a:r>
              <a:rPr lang="en-US" sz="5499" b="true">
                <a:solidFill>
                  <a:srgbClr val="004716"/>
                </a:solidFill>
                <a:latin typeface="Arial Bold"/>
                <a:ea typeface="Arial Bold"/>
                <a:cs typeface="Arial Bold"/>
                <a:sym typeface="Arial Bold"/>
              </a:rPr>
              <a:t>Unionist Opposition to the Third Home Rule Bill</a:t>
            </a:r>
          </a:p>
        </p:txBody>
      </p:sp>
      <p:sp>
        <p:nvSpPr>
          <p:cNvPr name="TextBox 9" id="9"/>
          <p:cNvSpPr txBox="true"/>
          <p:nvPr/>
        </p:nvSpPr>
        <p:spPr>
          <a:xfrm rot="0">
            <a:off x="878397" y="175577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Unionists believed that if their opposition was strong enough, Home Rule was not be enforced. They decided to: </a:t>
            </a:r>
          </a:p>
          <a:p>
            <a:pPr algn="l" marL="539754" indent="-269877" lvl="1">
              <a:lnSpc>
                <a:spcPts val="3500"/>
              </a:lnSpc>
              <a:buFont typeface="Arial"/>
              <a:buChar char="•"/>
            </a:pPr>
            <a:r>
              <a:rPr lang="en-US" sz="2500">
                <a:solidFill>
                  <a:srgbClr val="000000"/>
                </a:solidFill>
                <a:latin typeface="Arial"/>
                <a:ea typeface="Arial"/>
                <a:cs typeface="Arial"/>
                <a:sym typeface="Arial"/>
              </a:rPr>
              <a:t>Organise </a:t>
            </a:r>
            <a:r>
              <a:rPr lang="en-US" b="true" sz="2500">
                <a:solidFill>
                  <a:srgbClr val="000000"/>
                </a:solidFill>
                <a:latin typeface="Arial Bold"/>
                <a:ea typeface="Arial Bold"/>
                <a:cs typeface="Arial Bold"/>
                <a:sym typeface="Arial Bold"/>
              </a:rPr>
              <a:t>demonstrations</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protests</a:t>
            </a:r>
            <a:r>
              <a:rPr lang="en-US" sz="2500">
                <a:solidFill>
                  <a:srgbClr val="000000"/>
                </a:solidFill>
                <a:latin typeface="Arial"/>
                <a:ea typeface="Arial"/>
                <a:cs typeface="Arial"/>
                <a:sym typeface="Arial"/>
              </a:rPr>
              <a:t> against Home Rule</a:t>
            </a:r>
          </a:p>
          <a:p>
            <a:pPr algn="l" marL="539754" indent="-269877" lvl="1">
              <a:lnSpc>
                <a:spcPts val="3500"/>
              </a:lnSpc>
              <a:buFont typeface="Arial"/>
              <a:buChar char="•"/>
            </a:pPr>
            <a:r>
              <a:rPr lang="en-US" sz="2500">
                <a:solidFill>
                  <a:srgbClr val="000000"/>
                </a:solidFill>
                <a:latin typeface="Arial"/>
                <a:ea typeface="Arial"/>
                <a:cs typeface="Arial"/>
                <a:sym typeface="Arial"/>
              </a:rPr>
              <a:t>Made a declaration, </a:t>
            </a:r>
            <a:r>
              <a:rPr lang="en-US" b="true" sz="2500">
                <a:solidFill>
                  <a:srgbClr val="000000"/>
                </a:solidFill>
                <a:latin typeface="Arial Bold"/>
                <a:ea typeface="Arial Bold"/>
                <a:cs typeface="Arial Bold"/>
                <a:sym typeface="Arial Bold"/>
              </a:rPr>
              <a:t>the Ulster Solemn League and Covenant</a:t>
            </a:r>
            <a:r>
              <a:rPr lang="en-US" sz="2500">
                <a:solidFill>
                  <a:srgbClr val="000000"/>
                </a:solidFill>
                <a:latin typeface="Arial"/>
                <a:ea typeface="Arial"/>
                <a:cs typeface="Arial"/>
                <a:sym typeface="Arial"/>
              </a:rPr>
              <a:t>, that Unionists would “use all means necessary” to protect the Union. 200,000 men signed on the 28th September 1912 (some apparently signed it in their own blood). Roughly 250,000 women signed a similar, separate declaration.</a:t>
            </a:r>
          </a:p>
          <a:p>
            <a:pPr algn="l" marL="539754" indent="-269877" lvl="1">
              <a:lnSpc>
                <a:spcPts val="3500"/>
              </a:lnSpc>
              <a:buFont typeface="Arial"/>
              <a:buChar char="•"/>
            </a:pPr>
            <a:r>
              <a:rPr lang="en-US" sz="2500">
                <a:solidFill>
                  <a:srgbClr val="000000"/>
                </a:solidFill>
                <a:latin typeface="Arial"/>
                <a:ea typeface="Arial"/>
                <a:cs typeface="Arial"/>
                <a:sym typeface="Arial"/>
              </a:rPr>
              <a:t>Founded the Ulster Volunteer Force (UVF) as a </a:t>
            </a:r>
            <a:r>
              <a:rPr lang="en-US" b="true" sz="2500">
                <a:solidFill>
                  <a:srgbClr val="000000"/>
                </a:solidFill>
                <a:latin typeface="Arial Bold"/>
                <a:ea typeface="Arial Bold"/>
                <a:cs typeface="Arial Bold"/>
                <a:sym typeface="Arial Bold"/>
              </a:rPr>
              <a:t>paramilitary resistance force</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unofficial military organisation of amateur soldiers</a:t>
            </a:r>
            <a:r>
              <a:rPr lang="en-US" sz="2500">
                <a:solidFill>
                  <a:srgbClr val="000000"/>
                </a:solidFill>
                <a:latin typeface="Arial"/>
                <a:ea typeface="Arial"/>
                <a:cs typeface="Arial"/>
                <a:sym typeface="Arial"/>
              </a:rPr>
              <a:t>). Some 100,000 joined the UVF, led by former army officers. </a:t>
            </a:r>
          </a:p>
          <a:p>
            <a:pPr algn="l" marL="539754" indent="-269877" lvl="1">
              <a:lnSpc>
                <a:spcPts val="3500"/>
              </a:lnSpc>
              <a:buFont typeface="Arial"/>
              <a:buChar char="•"/>
            </a:pPr>
            <a:r>
              <a:rPr lang="en-US" sz="2500">
                <a:solidFill>
                  <a:srgbClr val="000000"/>
                </a:solidFill>
                <a:latin typeface="Arial"/>
                <a:ea typeface="Arial"/>
                <a:cs typeface="Arial"/>
                <a:sym typeface="Arial"/>
              </a:rPr>
              <a:t>Bought </a:t>
            </a:r>
            <a:r>
              <a:rPr lang="en-US" b="true" sz="2500">
                <a:solidFill>
                  <a:srgbClr val="000000"/>
                </a:solidFill>
                <a:latin typeface="Arial Bold"/>
                <a:ea typeface="Arial Bold"/>
                <a:cs typeface="Arial Bold"/>
                <a:sym typeface="Arial Bold"/>
              </a:rPr>
              <a:t>arms</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ammunition</a:t>
            </a:r>
            <a:r>
              <a:rPr lang="en-US" sz="2500">
                <a:solidFill>
                  <a:srgbClr val="000000"/>
                </a:solidFill>
                <a:latin typeface="Arial"/>
                <a:ea typeface="Arial"/>
                <a:cs typeface="Arial"/>
                <a:sym typeface="Arial"/>
              </a:rPr>
              <a:t> from Germany for the UVF.  The </a:t>
            </a:r>
            <a:r>
              <a:rPr lang="en-US" b="true" sz="2500">
                <a:solidFill>
                  <a:srgbClr val="000000"/>
                </a:solidFill>
                <a:latin typeface="Arial Bold"/>
                <a:ea typeface="Arial Bold"/>
                <a:cs typeface="Arial Bold"/>
                <a:sym typeface="Arial Bold"/>
              </a:rPr>
              <a:t>Larne gun-running </a:t>
            </a:r>
            <a:r>
              <a:rPr lang="en-US" sz="2500">
                <a:solidFill>
                  <a:srgbClr val="000000"/>
                </a:solidFill>
                <a:latin typeface="Arial"/>
                <a:ea typeface="Arial"/>
                <a:cs typeface="Arial"/>
                <a:sym typeface="Arial"/>
              </a:rPr>
              <a:t>took place in 1914, when 35,000 guns and five million rounds of ammunition were smuggled into Ulster. </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2988850" y="5327668"/>
            <a:ext cx="3245493" cy="4397643"/>
          </a:xfrm>
          <a:custGeom>
            <a:avLst/>
            <a:gdLst/>
            <a:ahLst/>
            <a:cxnLst/>
            <a:rect r="r" b="b" t="t" l="l"/>
            <a:pathLst>
              <a:path h="4397643" w="3245493">
                <a:moveTo>
                  <a:pt x="0" y="0"/>
                </a:moveTo>
                <a:lnTo>
                  <a:pt x="3245494" y="0"/>
                </a:lnTo>
                <a:lnTo>
                  <a:pt x="3245494" y="4397643"/>
                </a:lnTo>
                <a:lnTo>
                  <a:pt x="0" y="4397643"/>
                </a:lnTo>
                <a:lnTo>
                  <a:pt x="0" y="0"/>
                </a:lnTo>
                <a:close/>
              </a:path>
            </a:pathLst>
          </a:custGeom>
          <a:blipFill>
            <a:blip r:embed="rId2"/>
            <a:stretch>
              <a:fillRect l="0" t="0" r="0" b="0"/>
            </a:stretch>
          </a:blipFill>
        </p:spPr>
      </p:sp>
      <p:sp>
        <p:nvSpPr>
          <p:cNvPr name="Freeform 7" id="7"/>
          <p:cNvSpPr/>
          <p:nvPr/>
        </p:nvSpPr>
        <p:spPr>
          <a:xfrm flipH="false" flipV="false" rot="0">
            <a:off x="1028700" y="5302250"/>
            <a:ext cx="5944975" cy="4423061"/>
          </a:xfrm>
          <a:custGeom>
            <a:avLst/>
            <a:gdLst/>
            <a:ahLst/>
            <a:cxnLst/>
            <a:rect r="r" b="b" t="t" l="l"/>
            <a:pathLst>
              <a:path h="4423061" w="5944975">
                <a:moveTo>
                  <a:pt x="0" y="0"/>
                </a:moveTo>
                <a:lnTo>
                  <a:pt x="5944975" y="0"/>
                </a:lnTo>
                <a:lnTo>
                  <a:pt x="5944975" y="4423061"/>
                </a:lnTo>
                <a:lnTo>
                  <a:pt x="0" y="4423061"/>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819150"/>
            <a:ext cx="15910560" cy="1041400"/>
          </a:xfrm>
          <a:prstGeom prst="rect">
            <a:avLst/>
          </a:prstGeom>
        </p:spPr>
        <p:txBody>
          <a:bodyPr anchor="t" rtlCol="false" tIns="0" lIns="0" bIns="0" rIns="0">
            <a:spAutoFit/>
          </a:bodyPr>
          <a:lstStyle/>
          <a:p>
            <a:pPr algn="l">
              <a:lnSpc>
                <a:spcPts val="7699"/>
              </a:lnSpc>
            </a:pPr>
            <a:r>
              <a:rPr lang="en-US" sz="5499" b="true">
                <a:solidFill>
                  <a:srgbClr val="004716"/>
                </a:solidFill>
                <a:latin typeface="Arial Bold"/>
                <a:ea typeface="Arial Bold"/>
                <a:cs typeface="Arial Bold"/>
                <a:sym typeface="Arial Bold"/>
              </a:rPr>
              <a:t>Nationalist Reactions to Unionist Opposition</a:t>
            </a:r>
          </a:p>
        </p:txBody>
      </p:sp>
      <p:sp>
        <p:nvSpPr>
          <p:cNvPr name="TextBox 10" id="10"/>
          <p:cNvSpPr txBox="true"/>
          <p:nvPr/>
        </p:nvSpPr>
        <p:spPr>
          <a:xfrm rot="0">
            <a:off x="1028700" y="1755775"/>
            <a:ext cx="15459652" cy="354647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Eoin MacNeill </a:t>
            </a:r>
            <a:r>
              <a:rPr lang="en-US" sz="2500">
                <a:solidFill>
                  <a:srgbClr val="000000"/>
                </a:solidFill>
                <a:latin typeface="Arial"/>
                <a:ea typeface="Arial"/>
                <a:cs typeface="Arial"/>
                <a:sym typeface="Arial"/>
              </a:rPr>
              <a:t>of the Gaelic League decide that nationalists should do as the Unionists did to ensure Home Rule was established.</a:t>
            </a:r>
          </a:p>
          <a:p>
            <a:pPr algn="l" marL="539754" indent="-269877" lvl="1">
              <a:lnSpc>
                <a:spcPts val="3500"/>
              </a:lnSpc>
              <a:buFont typeface="Arial"/>
              <a:buChar char="•"/>
            </a:pPr>
            <a:r>
              <a:rPr lang="en-US" sz="2500">
                <a:solidFill>
                  <a:srgbClr val="000000"/>
                </a:solidFill>
                <a:latin typeface="Arial"/>
                <a:ea typeface="Arial"/>
                <a:cs typeface="Arial"/>
                <a:sym typeface="Arial"/>
              </a:rPr>
              <a:t>The Irish Volunteer Force (IVF) was officially founded at the Rotunda in Dublin in November 1913.MacNeill was made chief of staff. By 1914, the IVF had almost 100,000 volunteers, including all types of nationalists: members of the Irish Parliamentary Party, the IRB and Sinn Féin.</a:t>
            </a:r>
          </a:p>
          <a:p>
            <a:pPr algn="l" marL="539754" indent="-269877" lvl="1">
              <a:lnSpc>
                <a:spcPts val="3500"/>
              </a:lnSpc>
              <a:buFont typeface="Arial"/>
              <a:buChar char="•"/>
            </a:pPr>
            <a:r>
              <a:rPr lang="en-US" sz="2500">
                <a:solidFill>
                  <a:srgbClr val="000000"/>
                </a:solidFill>
                <a:latin typeface="Arial"/>
                <a:ea typeface="Arial"/>
                <a:cs typeface="Arial"/>
                <a:sym typeface="Arial"/>
              </a:rPr>
              <a:t>Germany also sold arms and ammunition to the IVF. The </a:t>
            </a:r>
            <a:r>
              <a:rPr lang="en-US" b="true" sz="2500">
                <a:solidFill>
                  <a:srgbClr val="000000"/>
                </a:solidFill>
                <a:latin typeface="Arial Bold"/>
                <a:ea typeface="Arial Bold"/>
                <a:cs typeface="Arial Bold"/>
                <a:sym typeface="Arial Bold"/>
              </a:rPr>
              <a:t>Howth gun-running </a:t>
            </a:r>
            <a:r>
              <a:rPr lang="en-US" sz="2500">
                <a:solidFill>
                  <a:srgbClr val="000000"/>
                </a:solidFill>
                <a:latin typeface="Arial"/>
                <a:ea typeface="Arial"/>
                <a:cs typeface="Arial"/>
                <a:sym typeface="Arial"/>
              </a:rPr>
              <a:t>took place in July 1914, when 900 rifles and 25,000 rounds of ammunition were landed in Howth in north Co. Dublin on a ship called the </a:t>
            </a:r>
            <a:r>
              <a:rPr lang="en-US" sz="2500" i="true">
                <a:solidFill>
                  <a:srgbClr val="000000"/>
                </a:solidFill>
                <a:latin typeface="Arial Italics"/>
                <a:ea typeface="Arial Italics"/>
                <a:cs typeface="Arial Italics"/>
                <a:sym typeface="Arial Italics"/>
              </a:rPr>
              <a:t>Asgard</a:t>
            </a:r>
            <a:r>
              <a:rPr lang="en-US" sz="2500">
                <a:solidFill>
                  <a:srgbClr val="000000"/>
                </a:solidFill>
                <a:latin typeface="Arial"/>
                <a:ea typeface="Arial"/>
                <a:cs typeface="Arial"/>
                <a:sym typeface="Arial"/>
              </a:rPr>
              <a:t>.</a:t>
            </a:r>
          </a:p>
        </p:txBody>
      </p:sp>
      <p:sp>
        <p:nvSpPr>
          <p:cNvPr name="TextBox 11" id="11"/>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878397" y="819150"/>
            <a:ext cx="15910560" cy="1041400"/>
          </a:xfrm>
          <a:prstGeom prst="rect">
            <a:avLst/>
          </a:prstGeom>
        </p:spPr>
        <p:txBody>
          <a:bodyPr anchor="t" rtlCol="false" tIns="0" lIns="0" bIns="0" rIns="0">
            <a:spAutoFit/>
          </a:bodyPr>
          <a:lstStyle/>
          <a:p>
            <a:pPr algn="l">
              <a:lnSpc>
                <a:spcPts val="7699"/>
              </a:lnSpc>
            </a:pPr>
            <a:r>
              <a:rPr lang="en-US" sz="5499" b="true">
                <a:solidFill>
                  <a:srgbClr val="004716"/>
                </a:solidFill>
                <a:latin typeface="Arial Bold"/>
                <a:ea typeface="Arial Bold"/>
                <a:cs typeface="Arial Bold"/>
                <a:sym typeface="Arial Bold"/>
              </a:rPr>
              <a:t>Ireland Heads Towards Civil War</a:t>
            </a:r>
          </a:p>
        </p:txBody>
      </p:sp>
      <p:sp>
        <p:nvSpPr>
          <p:cNvPr name="TextBox 8" id="8"/>
          <p:cNvSpPr txBox="true"/>
          <p:nvPr/>
        </p:nvSpPr>
        <p:spPr>
          <a:xfrm rot="0">
            <a:off x="878397" y="1736725"/>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With both groups now armed and Home Rule still causing disagreement in the government, civil war was a real possibility. </a:t>
            </a:r>
            <a:r>
              <a:rPr lang="en-US" sz="3000">
                <a:solidFill>
                  <a:srgbClr val="000000"/>
                </a:solidFill>
                <a:latin typeface="Arial"/>
                <a:ea typeface="Arial"/>
                <a:cs typeface="Arial"/>
                <a:sym typeface="Arial"/>
              </a:rPr>
              <a:t>However, on the 4th August 1914, Britain declared war on Germany, marking the beginning of World War I. Home Rule became law on 18th September but was immediately suspended because of the war. Conflict in Ireland was postponed but not for long.</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782197" y="2120899"/>
            <a:ext cx="10856458"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Dublin born, Edward Carson was elected a </a:t>
            </a:r>
            <a:r>
              <a:rPr lang="en-US" sz="3000" b="true">
                <a:solidFill>
                  <a:srgbClr val="000000"/>
                </a:solidFill>
                <a:latin typeface="Arial Bold"/>
                <a:ea typeface="Arial Bold"/>
                <a:cs typeface="Arial Bold"/>
                <a:sym typeface="Arial Bold"/>
              </a:rPr>
              <a:t>Unionist MP </a:t>
            </a:r>
            <a:r>
              <a:rPr lang="en-US" sz="3000">
                <a:solidFill>
                  <a:srgbClr val="000000"/>
                </a:solidFill>
                <a:latin typeface="Arial"/>
                <a:ea typeface="Arial"/>
                <a:cs typeface="Arial"/>
                <a:sym typeface="Arial"/>
              </a:rPr>
              <a:t>for Trinity College in 1892. He became leader of the Irish Unionist Parliamentary Party in 1910 and in June 1911 he led the Ulster Unionists. During the Home Rule Crisis, he spoke against the Third Home Rule Bill in the House of Commons and organised rallies in Ireland. He was the first signatory of the Ulster Solemn League and Covenant. By 1914, he supported Irish partition as a solution to Home Rule. Carson remained as Unionist leader until 1921 and retired in October 1929. He died in 1935 and is buried in St Anne's Cathedral, Belfast. </a:t>
            </a:r>
          </a:p>
        </p:txBody>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Sir Edward Carson, 1854-1935</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Freeform 9" id="9"/>
          <p:cNvSpPr/>
          <p:nvPr/>
        </p:nvSpPr>
        <p:spPr>
          <a:xfrm flipH="false" flipV="false" rot="0">
            <a:off x="1028700" y="2244724"/>
            <a:ext cx="4448697" cy="6157366"/>
          </a:xfrm>
          <a:custGeom>
            <a:avLst/>
            <a:gdLst/>
            <a:ahLst/>
            <a:cxnLst/>
            <a:rect r="r" b="b" t="t" l="l"/>
            <a:pathLst>
              <a:path h="6157366" w="4448697">
                <a:moveTo>
                  <a:pt x="0" y="0"/>
                </a:moveTo>
                <a:lnTo>
                  <a:pt x="4448697" y="0"/>
                </a:lnTo>
                <a:lnTo>
                  <a:pt x="4448697" y="6157366"/>
                </a:lnTo>
                <a:lnTo>
                  <a:pt x="0" y="6157366"/>
                </a:lnTo>
                <a:lnTo>
                  <a:pt x="0" y="0"/>
                </a:lnTo>
                <a:close/>
              </a:path>
            </a:pathLst>
          </a:custGeom>
          <a:blipFill>
            <a:blip r:embed="rId2"/>
            <a:stretch>
              <a:fillRect l="0" t="0" r="0" b="0"/>
            </a:stretch>
          </a:blipFill>
        </p:spPr>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202 (Artefact, 2nd Edition)</a:t>
            </a:r>
          </a:p>
        </p:txBody>
      </p:sp>
      <p:sp>
        <p:nvSpPr>
          <p:cNvPr name="TextBox 8" id="8"/>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change was brought in by the Parliament Act of 1911?</a:t>
            </a:r>
          </a:p>
          <a:p>
            <a:pPr algn="l" marL="539749" indent="-269875" lvl="1">
              <a:lnSpc>
                <a:spcPts val="3499"/>
              </a:lnSpc>
              <a:buAutoNum type="arabicPeriod" startAt="1"/>
            </a:pPr>
            <a:r>
              <a:rPr lang="en-US" sz="2499">
                <a:solidFill>
                  <a:srgbClr val="0DA33B"/>
                </a:solidFill>
                <a:latin typeface="Arial"/>
                <a:ea typeface="Arial"/>
                <a:cs typeface="Arial"/>
                <a:sym typeface="Arial"/>
              </a:rPr>
              <a:t>When was the Third Home Rule Bill meant to come into effect?</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UVF?</a:t>
            </a:r>
          </a:p>
          <a:p>
            <a:pPr algn="l" marL="539749" indent="-269875" lvl="1">
              <a:lnSpc>
                <a:spcPts val="3499"/>
              </a:lnSpc>
              <a:buAutoNum type="arabicPeriod" startAt="1"/>
            </a:pPr>
            <a:r>
              <a:rPr lang="en-US" sz="2499">
                <a:solidFill>
                  <a:srgbClr val="0DA33B"/>
                </a:solidFill>
                <a:latin typeface="Arial"/>
                <a:ea typeface="Arial"/>
                <a:cs typeface="Arial"/>
                <a:sym typeface="Arial"/>
              </a:rPr>
              <a:t>When was the UVF established?</a:t>
            </a:r>
          </a:p>
          <a:p>
            <a:pPr algn="l" marL="539749" indent="-269875" lvl="1">
              <a:lnSpc>
                <a:spcPts val="3499"/>
              </a:lnSpc>
              <a:buAutoNum type="arabicPeriod" startAt="1"/>
            </a:pPr>
            <a:r>
              <a:rPr lang="en-US" sz="2499">
                <a:solidFill>
                  <a:srgbClr val="0DA33B"/>
                </a:solidFill>
                <a:latin typeface="Arial"/>
                <a:ea typeface="Arial"/>
                <a:cs typeface="Arial"/>
                <a:sym typeface="Arial"/>
              </a:rPr>
              <a:t>List two ways the Unionists tried to convince the British government to stop Home Rule.</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IVF?</a:t>
            </a:r>
          </a:p>
          <a:p>
            <a:pPr algn="l" marL="539749" indent="-269875" lvl="1">
              <a:lnSpc>
                <a:spcPts val="3499"/>
              </a:lnSpc>
              <a:buAutoNum type="arabicPeriod" startAt="1"/>
            </a:pPr>
            <a:r>
              <a:rPr lang="en-US" sz="2499">
                <a:solidFill>
                  <a:srgbClr val="0DA33B"/>
                </a:solidFill>
                <a:latin typeface="Arial"/>
                <a:ea typeface="Arial"/>
                <a:cs typeface="Arial"/>
                <a:sym typeface="Arial"/>
              </a:rPr>
              <a:t>When was the IVF established?</a:t>
            </a:r>
          </a:p>
          <a:p>
            <a:pPr algn="l" marL="539749" indent="-269875" lvl="1">
              <a:lnSpc>
                <a:spcPts val="3499"/>
              </a:lnSpc>
              <a:buAutoNum type="arabicPeriod" startAt="1"/>
            </a:pPr>
            <a:r>
              <a:rPr lang="en-US" sz="2499">
                <a:solidFill>
                  <a:srgbClr val="0DA33B"/>
                </a:solidFill>
                <a:latin typeface="Arial"/>
                <a:ea typeface="Arial"/>
                <a:cs typeface="Arial"/>
                <a:sym typeface="Arial"/>
              </a:rPr>
              <a:t>List two ways the nationalists tried to make sure Home Rule happened.</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202 (Artefact, 2nd Edition)</a:t>
            </a:r>
          </a:p>
        </p:txBody>
      </p:sp>
      <p:sp>
        <p:nvSpPr>
          <p:cNvPr name="TextBox 8" id="8"/>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1.    The House of Lords could not fully veto any bill and could only delay laws from passing for two years. </a:t>
            </a:r>
          </a:p>
          <a:p>
            <a:pPr algn="l">
              <a:lnSpc>
                <a:spcPts val="4199"/>
              </a:lnSpc>
            </a:pPr>
            <a:r>
              <a:rPr lang="en-US" sz="2999">
                <a:solidFill>
                  <a:srgbClr val="000000"/>
                </a:solidFill>
                <a:latin typeface="Arial"/>
                <a:ea typeface="Arial"/>
                <a:cs typeface="Arial"/>
                <a:sym typeface="Arial"/>
              </a:rPr>
              <a:t>2.    1914</a:t>
            </a:r>
          </a:p>
          <a:p>
            <a:pPr algn="l">
              <a:lnSpc>
                <a:spcPts val="4199"/>
              </a:lnSpc>
            </a:pPr>
            <a:r>
              <a:rPr lang="en-US" sz="2999">
                <a:solidFill>
                  <a:srgbClr val="000000"/>
                </a:solidFill>
                <a:latin typeface="Arial"/>
                <a:ea typeface="Arial"/>
                <a:cs typeface="Arial"/>
                <a:sym typeface="Arial"/>
              </a:rPr>
              <a:t>3.    The UVF was the Ulster Volunteer Force, a unionist paramilitary organisation, which was an unofficial military-style organisation of volunteer soldiers. </a:t>
            </a:r>
          </a:p>
          <a:p>
            <a:pPr algn="l">
              <a:lnSpc>
                <a:spcPts val="4199"/>
              </a:lnSpc>
            </a:pPr>
            <a:r>
              <a:rPr lang="en-US" sz="2999">
                <a:solidFill>
                  <a:srgbClr val="000000"/>
                </a:solidFill>
                <a:latin typeface="Arial"/>
                <a:ea typeface="Arial"/>
                <a:cs typeface="Arial"/>
                <a:sym typeface="Arial"/>
              </a:rPr>
              <a:t>4.    It was established in January 1913.</a:t>
            </a:r>
          </a:p>
          <a:p>
            <a:pPr algn="l">
              <a:lnSpc>
                <a:spcPts val="4199"/>
              </a:lnSpc>
            </a:pPr>
            <a:r>
              <a:rPr lang="en-US" sz="2999">
                <a:solidFill>
                  <a:srgbClr val="000000"/>
                </a:solidFill>
                <a:latin typeface="Arial"/>
                <a:ea typeface="Arial"/>
                <a:cs typeface="Arial"/>
                <a:sym typeface="Arial"/>
              </a:rPr>
              <a:t>5.    Organised demonstrations and protests against Home Rule; made a declaration called the Ulster Solemn League and Covenant, which stated that Unionists would ‘use all means to defend the present conspiracy to set up a Home Rule Parliament in Ireland’.</a:t>
            </a:r>
          </a:p>
          <a:p>
            <a:pPr algn="l">
              <a:lnSpc>
                <a:spcPts val="4199"/>
              </a:lnSpc>
            </a:pPr>
            <a:r>
              <a:rPr lang="en-US" sz="2999">
                <a:solidFill>
                  <a:srgbClr val="000000"/>
                </a:solidFill>
                <a:latin typeface="Arial"/>
                <a:ea typeface="Arial"/>
                <a:cs typeface="Arial"/>
                <a:sym typeface="Arial"/>
              </a:rPr>
              <a:t>6.    The IVF was the Irish Volunteer Force, a nationalist paramilitary organisation. </a:t>
            </a:r>
          </a:p>
          <a:p>
            <a:pPr algn="l">
              <a:lnSpc>
                <a:spcPts val="4199"/>
              </a:lnSpc>
            </a:pPr>
            <a:r>
              <a:rPr lang="en-US" sz="2999">
                <a:solidFill>
                  <a:srgbClr val="000000"/>
                </a:solidFill>
                <a:latin typeface="Arial"/>
                <a:ea typeface="Arial"/>
                <a:cs typeface="Arial"/>
                <a:sym typeface="Arial"/>
              </a:rPr>
              <a:t>7.    It was established in November 1913.</a:t>
            </a:r>
          </a:p>
          <a:p>
            <a:pPr algn="l">
              <a:lnSpc>
                <a:spcPts val="4199"/>
              </a:lnSpc>
            </a:pPr>
            <a:r>
              <a:rPr lang="en-US" sz="2999">
                <a:solidFill>
                  <a:srgbClr val="000000"/>
                </a:solidFill>
                <a:latin typeface="Arial"/>
                <a:ea typeface="Arial"/>
                <a:cs typeface="Arial"/>
                <a:sym typeface="Arial"/>
              </a:rPr>
              <a:t>8.    Founded the IVF; bought arms and ammunition from Germany.</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09"/>
            <a:ext cx="18288000" cy="1419227"/>
          </a:xfrm>
          <a:prstGeom prst="rect">
            <a:avLst/>
          </a:prstGeom>
        </p:spPr>
        <p:txBody>
          <a:bodyPr anchor="t" rtlCol="false" tIns="0" lIns="0" bIns="0" rIns="0">
            <a:spAutoFit/>
          </a:bodyPr>
          <a:lstStyle/>
          <a:p>
            <a:pPr algn="ctr">
              <a:lnSpc>
                <a:spcPts val="10499"/>
              </a:lnSpc>
            </a:pPr>
            <a:r>
              <a:rPr lang="en-US" b="true" sz="7499" spc="337">
                <a:solidFill>
                  <a:srgbClr val="0DA33B"/>
                </a:solidFill>
                <a:latin typeface="Arial Bold"/>
                <a:ea typeface="Arial Bold"/>
                <a:cs typeface="Arial Bold"/>
                <a:sym typeface="Arial Bold"/>
              </a:rPr>
              <a:t>19.1: IRELAND AND WORLD WAR I</a:t>
            </a:r>
          </a:p>
        </p:txBody>
      </p:sp>
      <p:sp>
        <p:nvSpPr>
          <p:cNvPr name="TextBox 4" id="4"/>
          <p:cNvSpPr txBox="true"/>
          <p:nvPr/>
        </p:nvSpPr>
        <p:spPr>
          <a:xfrm rot="0">
            <a:off x="351797"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19.1: ireland and world war i</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1884-1914</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028700" y="7534561"/>
          <a:ext cx="15609955" cy="2190750"/>
        </p:xfrm>
        <a:graphic>
          <a:graphicData uri="http://schemas.openxmlformats.org/drawingml/2006/table">
            <a:tbl>
              <a:tblPr/>
              <a:tblGrid>
                <a:gridCol w="7804977"/>
                <a:gridCol w="7804977"/>
              </a:tblGrid>
              <a:tr h="610696">
                <a:tc gridSpan="2">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The Irish Volunteer Force Split</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solidFill>
                      <a:srgbClr val="008037"/>
                    </a:solidFill>
                  </a:tcPr>
                </a:tc>
                <a:tc hMerge="true">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The Irish Volunteer Force Split</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solidFill>
                      <a:srgbClr val="008037"/>
                    </a:solidFill>
                  </a:tcPr>
                </a:tc>
              </a:tr>
              <a:tr h="610696">
                <a:tc>
                  <a:txBody>
                    <a:bodyPr anchor="t" rtlCol="false"/>
                    <a:lstStyle/>
                    <a:p>
                      <a:pPr algn="ctr">
                        <a:lnSpc>
                          <a:spcPts val="2800"/>
                        </a:lnSpc>
                        <a:defRPr/>
                      </a:pPr>
                      <a:r>
                        <a:rPr lang="en-US" sz="2000" b="true">
                          <a:solidFill>
                            <a:srgbClr val="008037"/>
                          </a:solidFill>
                          <a:latin typeface="Arial Bold"/>
                          <a:ea typeface="Arial Bold"/>
                          <a:cs typeface="Arial Bold"/>
                          <a:sym typeface="Arial Bold"/>
                        </a:rPr>
                        <a:t>National Volunteers</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tcPr>
                </a:tc>
                <a:tc>
                  <a:txBody>
                    <a:bodyPr anchor="t" rtlCol="false"/>
                    <a:lstStyle/>
                    <a:p>
                      <a:pPr algn="ctr">
                        <a:lnSpc>
                          <a:spcPts val="2800"/>
                        </a:lnSpc>
                        <a:defRPr/>
                      </a:pPr>
                      <a:r>
                        <a:rPr lang="en-US" sz="2000" b="true">
                          <a:solidFill>
                            <a:srgbClr val="008037"/>
                          </a:solidFill>
                          <a:latin typeface="Arial Bold"/>
                          <a:ea typeface="Arial Bold"/>
                          <a:cs typeface="Arial Bold"/>
                          <a:sym typeface="Arial Bold"/>
                        </a:rPr>
                        <a:t>Irish Volunteers</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tcPr>
                </a:tc>
              </a:tr>
              <a:tr h="969358">
                <a:tc>
                  <a:txBody>
                    <a:bodyPr anchor="t" rtlCol="false"/>
                    <a:lstStyle/>
                    <a:p>
                      <a:pPr algn="ctr">
                        <a:lnSpc>
                          <a:spcPts val="2800"/>
                        </a:lnSpc>
                        <a:defRPr/>
                      </a:pPr>
                      <a:r>
                        <a:rPr lang="en-US" sz="2000">
                          <a:solidFill>
                            <a:srgbClr val="000000"/>
                          </a:solidFill>
                          <a:latin typeface="Arial"/>
                          <a:ea typeface="Arial"/>
                          <a:cs typeface="Arial"/>
                          <a:sym typeface="Arial"/>
                        </a:rPr>
                        <a:t>175,000 agreed with Redmond and felt that supporting Britain would benefit Home Rule.</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ea typeface="Arial"/>
                          <a:cs typeface="Arial"/>
                          <a:sym typeface="Arial"/>
                        </a:rPr>
                        <a:t>11,000 disagreed and were led by Eoin MacNeill. They wanted to stay and make sure Home Rule happened. </a:t>
                      </a:r>
                      <a:endParaRPr lang="en-US" sz="1100"/>
                    </a:p>
                  </a:txBody>
                  <a:tcPr marL="95250" marR="95250" marT="95250" marB="95250" anchor="ctr">
                    <a:lnL cmpd="sng" algn="ctr" cap="flat" w="38100">
                      <a:solidFill>
                        <a:srgbClr val="008037"/>
                      </a:solidFill>
                      <a:prstDash val="solid"/>
                      <a:round/>
                      <a:headEnd type="none" w="med" len="med"/>
                      <a:tailEnd type="none" w="med" len="med"/>
                    </a:lnL>
                    <a:lnR cmpd="sng" algn="ctr" cap="flat" w="38100">
                      <a:solidFill>
                        <a:srgbClr val="008037"/>
                      </a:solidFill>
                      <a:prstDash val="solid"/>
                      <a:round/>
                      <a:headEnd type="none" w="med" len="med"/>
                      <a:tailEnd type="none" w="med" len="med"/>
                    </a:lnR>
                    <a:lnT cmpd="sng" algn="ctr" cap="flat" w="38100">
                      <a:solidFill>
                        <a:srgbClr val="008037"/>
                      </a:solidFill>
                      <a:prstDash val="solid"/>
                      <a:round/>
                      <a:headEnd type="none" w="med" len="med"/>
                      <a:tailEnd type="none" w="med" len="med"/>
                    </a:lnT>
                    <a:lnB cmpd="sng" algn="ctr" cap="flat" w="38100">
                      <a:solidFill>
                        <a:srgbClr val="008037"/>
                      </a:solidFill>
                      <a:prstDash val="solid"/>
                      <a:round/>
                      <a:headEnd type="none" w="med" len="med"/>
                      <a:tailEnd type="none" w="med" len="med"/>
                    </a:lnB>
                  </a:tcPr>
                </a:tc>
              </a:tr>
            </a:tbl>
          </a:graphicData>
        </a:graphic>
      </p:graphicFrame>
      <p:sp>
        <p:nvSpPr>
          <p:cNvPr name="Freeform 7" id="7"/>
          <p:cNvSpPr/>
          <p:nvPr/>
        </p:nvSpPr>
        <p:spPr>
          <a:xfrm flipH="false" flipV="false" rot="0">
            <a:off x="12688245" y="1759543"/>
            <a:ext cx="3950410" cy="5660718"/>
          </a:xfrm>
          <a:custGeom>
            <a:avLst/>
            <a:gdLst/>
            <a:ahLst/>
            <a:cxnLst/>
            <a:rect r="r" b="b" t="t" l="l"/>
            <a:pathLst>
              <a:path h="5660718" w="3950410">
                <a:moveTo>
                  <a:pt x="0" y="0"/>
                </a:moveTo>
                <a:lnTo>
                  <a:pt x="3950410" y="0"/>
                </a:lnTo>
                <a:lnTo>
                  <a:pt x="3950410" y="5660718"/>
                </a:lnTo>
                <a:lnTo>
                  <a:pt x="0" y="5660718"/>
                </a:lnTo>
                <a:lnTo>
                  <a:pt x="0" y="0"/>
                </a:lnTo>
                <a:close/>
              </a:path>
            </a:pathLst>
          </a:custGeom>
          <a:blipFill>
            <a:blip r:embed="rId2"/>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split in the Irish Volunteer Force</a:t>
            </a:r>
          </a:p>
        </p:txBody>
      </p:sp>
      <p:sp>
        <p:nvSpPr>
          <p:cNvPr name="TextBox 10" id="10"/>
          <p:cNvSpPr txBox="true"/>
          <p:nvPr/>
        </p:nvSpPr>
        <p:spPr>
          <a:xfrm rot="0">
            <a:off x="1028700" y="1838325"/>
            <a:ext cx="11265461"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Carson and the Unionists supported the British war effort, believing it would maintain the Union between the two islands. </a:t>
            </a:r>
            <a:r>
              <a:rPr lang="en-US" sz="2500">
                <a:solidFill>
                  <a:srgbClr val="000000"/>
                </a:solidFill>
                <a:latin typeface="Arial"/>
                <a:ea typeface="Arial"/>
                <a:cs typeface="Arial"/>
                <a:sym typeface="Arial"/>
              </a:rPr>
              <a:t>Thousands of Ulster Unionists joined the British army to show their loyalty. </a:t>
            </a:r>
          </a:p>
          <a:p>
            <a:pPr algn="l">
              <a:lnSpc>
                <a:spcPts val="3500"/>
              </a:lnSpc>
            </a:pPr>
            <a:r>
              <a:rPr lang="en-US" sz="2500">
                <a:solidFill>
                  <a:srgbClr val="000000"/>
                </a:solidFill>
                <a:latin typeface="Arial"/>
                <a:ea typeface="Arial"/>
                <a:cs typeface="Arial"/>
                <a:sym typeface="Arial"/>
              </a:rPr>
              <a:t>With the nationalists and the IVF, things were no so clear-cut. John Redmond of the Irish Parliamentary Party made a speech in Woodenbridge, Co. Wicklow, urging IVF members to join the British Army. He hoped that this would benefit Ireland when it came to Home Rule negotiations after the war. </a:t>
            </a:r>
            <a:r>
              <a:rPr lang="en-US" sz="2500">
                <a:solidFill>
                  <a:srgbClr val="000000"/>
                </a:solidFill>
                <a:latin typeface="Arial"/>
                <a:ea typeface="Arial"/>
                <a:cs typeface="Arial"/>
                <a:sym typeface="Arial"/>
              </a:rPr>
              <a:t>The Irish Volunteer Force split over the issue of whether or not to support the British war effort. At the time, many people thought the war would be short and that Home Rule would soon be in place. However, the war was to last for four eventful years – both on the war front and in Ireland.</a:t>
            </a:r>
          </a:p>
        </p:txBody>
      </p:sp>
      <p:sp>
        <p:nvSpPr>
          <p:cNvPr name="TextBox 11" id="11"/>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1987975" y="1956218"/>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Irish soldiers of World War I</a:t>
            </a:r>
          </a:p>
        </p:txBody>
      </p:sp>
      <p:sp>
        <p:nvSpPr>
          <p:cNvPr name="TextBox 9" id="9"/>
          <p:cNvSpPr txBox="true"/>
          <p:nvPr/>
        </p:nvSpPr>
        <p:spPr>
          <a:xfrm rot="0">
            <a:off x="1028700" y="1838325"/>
            <a:ext cx="1065447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About </a:t>
            </a:r>
            <a:r>
              <a:rPr lang="en-US" sz="2500" b="true">
                <a:solidFill>
                  <a:srgbClr val="000000"/>
                </a:solidFill>
                <a:latin typeface="Arial Bold"/>
                <a:ea typeface="Arial Bold"/>
                <a:cs typeface="Arial Bold"/>
                <a:sym typeface="Arial Bold"/>
              </a:rPr>
              <a:t>250,000 Irishmen</a:t>
            </a:r>
            <a:r>
              <a:rPr lang="en-US" sz="2500">
                <a:solidFill>
                  <a:srgbClr val="000000"/>
                </a:solidFill>
                <a:latin typeface="Arial"/>
                <a:ea typeface="Arial"/>
                <a:cs typeface="Arial"/>
                <a:sym typeface="Arial"/>
              </a:rPr>
              <a:t> fought on Britain’s side in World War I. Between </a:t>
            </a:r>
            <a:r>
              <a:rPr lang="en-US" sz="2500" b="true">
                <a:solidFill>
                  <a:srgbClr val="000000"/>
                </a:solidFill>
                <a:latin typeface="Arial Bold"/>
                <a:ea typeface="Arial Bold"/>
                <a:cs typeface="Arial Bold"/>
                <a:sym typeface="Arial Bold"/>
              </a:rPr>
              <a:t>30,000</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50,000</a:t>
            </a:r>
            <a:r>
              <a:rPr lang="en-US" sz="2500">
                <a:solidFill>
                  <a:srgbClr val="000000"/>
                </a:solidFill>
                <a:latin typeface="Arial"/>
                <a:ea typeface="Arial"/>
                <a:cs typeface="Arial"/>
                <a:sym typeface="Arial"/>
              </a:rPr>
              <a:t> died. </a:t>
            </a:r>
            <a:r>
              <a:rPr lang="en-US" sz="2500" b="true">
                <a:solidFill>
                  <a:srgbClr val="000000"/>
                </a:solidFill>
                <a:latin typeface="Arial Bold"/>
                <a:ea typeface="Arial Bold"/>
                <a:cs typeface="Arial Bold"/>
                <a:sym typeface="Arial Bold"/>
              </a:rPr>
              <a:t>Nationalists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Unionists</a:t>
            </a:r>
            <a:r>
              <a:rPr lang="en-US" sz="2500">
                <a:solidFill>
                  <a:srgbClr val="000000"/>
                </a:solidFill>
                <a:latin typeface="Arial"/>
                <a:ea typeface="Arial"/>
                <a:cs typeface="Arial"/>
                <a:sym typeface="Arial"/>
              </a:rPr>
              <a:t> fought on the same side but for different reasons. Many fought in WWI for their political beliefs but also because times were hard at home. The war was a good opportunity to earn money to send home to their families. Many, as young as 15 and 16, joined the war because they seen it as a opportunity to “become a man”. </a:t>
            </a:r>
          </a:p>
          <a:p>
            <a:pPr algn="l">
              <a:lnSpc>
                <a:spcPts val="3500"/>
              </a:lnSpc>
            </a:pPr>
            <a:r>
              <a:rPr lang="en-US" sz="2500" b="true">
                <a:solidFill>
                  <a:srgbClr val="000000"/>
                </a:solidFill>
                <a:latin typeface="Arial Bold"/>
                <a:ea typeface="Arial Bold"/>
                <a:cs typeface="Arial Bold"/>
                <a:sym typeface="Arial Bold"/>
              </a:rPr>
              <a:t>Nationalists</a:t>
            </a:r>
            <a:r>
              <a:rPr lang="en-US" sz="2500">
                <a:solidFill>
                  <a:srgbClr val="000000"/>
                </a:solidFill>
                <a:latin typeface="Arial"/>
                <a:ea typeface="Arial"/>
                <a:cs typeface="Arial"/>
                <a:sym typeface="Arial"/>
              </a:rPr>
              <a:t> joined the </a:t>
            </a:r>
            <a:r>
              <a:rPr lang="en-US" sz="2500" b="true">
                <a:solidFill>
                  <a:srgbClr val="000000"/>
                </a:solidFill>
                <a:latin typeface="Arial Bold"/>
                <a:ea typeface="Arial Bold"/>
                <a:cs typeface="Arial Bold"/>
                <a:sym typeface="Arial Bold"/>
              </a:rPr>
              <a:t>16th (Irish) Division </a:t>
            </a:r>
            <a:r>
              <a:rPr lang="en-US" sz="2500">
                <a:solidFill>
                  <a:srgbClr val="000000"/>
                </a:solidFill>
                <a:latin typeface="Arial"/>
                <a:ea typeface="Arial"/>
                <a:cs typeface="Arial"/>
                <a:sym typeface="Arial"/>
              </a:rPr>
              <a:t>which contained regiments such as the Irish Guards, the Royal Dublin Fusiliers and the Royal Munster Fusiliers. </a:t>
            </a:r>
            <a:r>
              <a:rPr lang="en-US" sz="2500" b="true">
                <a:solidFill>
                  <a:srgbClr val="000000"/>
                </a:solidFill>
                <a:latin typeface="Arial Bold"/>
                <a:ea typeface="Arial Bold"/>
                <a:cs typeface="Arial Bold"/>
                <a:sym typeface="Arial Bold"/>
              </a:rPr>
              <a:t>Unionist</a:t>
            </a:r>
            <a:r>
              <a:rPr lang="en-US" sz="2500">
                <a:solidFill>
                  <a:srgbClr val="000000"/>
                </a:solidFill>
                <a:latin typeface="Arial"/>
                <a:ea typeface="Arial"/>
                <a:cs typeface="Arial"/>
                <a:sym typeface="Arial"/>
              </a:rPr>
              <a:t> joined the </a:t>
            </a:r>
            <a:r>
              <a:rPr lang="en-US" sz="2500" b="true">
                <a:solidFill>
                  <a:srgbClr val="000000"/>
                </a:solidFill>
                <a:latin typeface="Arial Bold"/>
                <a:ea typeface="Arial Bold"/>
                <a:cs typeface="Arial Bold"/>
                <a:sym typeface="Arial Bold"/>
              </a:rPr>
              <a:t>36th (Ulster) Division</a:t>
            </a:r>
            <a:r>
              <a:rPr lang="en-US" sz="2500">
                <a:solidFill>
                  <a:srgbClr val="000000"/>
                </a:solidFill>
                <a:latin typeface="Arial"/>
                <a:ea typeface="Arial"/>
                <a:cs typeface="Arial"/>
                <a:sym typeface="Arial"/>
              </a:rPr>
              <a:t>. The Irish soldiers fought in the </a:t>
            </a:r>
            <a:r>
              <a:rPr lang="en-US" sz="2500" b="true">
                <a:solidFill>
                  <a:srgbClr val="000000"/>
                </a:solidFill>
                <a:latin typeface="Arial Bold"/>
                <a:ea typeface="Arial Bold"/>
                <a:cs typeface="Arial Bold"/>
                <a:sym typeface="Arial Bold"/>
              </a:rPr>
              <a:t>Battle of the Somme</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France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Passchendaele</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Belgium</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Gallipoli</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Turkey</a:t>
            </a:r>
            <a:r>
              <a:rPr lang="en-US" sz="2500">
                <a:solidFill>
                  <a:srgbClr val="000000"/>
                </a:solidFill>
                <a:latin typeface="Arial"/>
                <a:ea typeface="Arial"/>
                <a:cs typeface="Arial"/>
                <a:sym typeface="Arial"/>
              </a:rPr>
              <a:t>. </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In Ireland, the three decade between 1884 and 1914 were a time of great change. </a:t>
            </a:r>
            <a:r>
              <a:rPr lang="en-US" sz="3000">
                <a:solidFill>
                  <a:srgbClr val="000000"/>
                </a:solidFill>
                <a:latin typeface="Arial"/>
                <a:ea typeface="Arial"/>
                <a:cs typeface="Arial"/>
                <a:sym typeface="Arial"/>
              </a:rPr>
              <a:t>Political ideas such as </a:t>
            </a:r>
            <a:r>
              <a:rPr lang="en-US" sz="3000" b="true">
                <a:solidFill>
                  <a:srgbClr val="000000"/>
                </a:solidFill>
                <a:latin typeface="Arial Bold"/>
                <a:ea typeface="Arial Bold"/>
                <a:cs typeface="Arial Bold"/>
                <a:sym typeface="Arial Bold"/>
              </a:rPr>
              <a:t>Home Rule </a:t>
            </a:r>
            <a:r>
              <a:rPr lang="en-US" sz="3000">
                <a:solidFill>
                  <a:srgbClr val="000000"/>
                </a:solidFill>
                <a:latin typeface="Arial"/>
                <a:ea typeface="Arial"/>
                <a:cs typeface="Arial"/>
                <a:sym typeface="Arial"/>
              </a:rPr>
              <a:t>were prominent during this time. The years 1910-1914 saw the passing of the Third Home Rule Bill, followed by the Home Rule crisis. </a:t>
            </a:r>
            <a:r>
              <a:rPr lang="en-US" sz="3000" b="true">
                <a:solidFill>
                  <a:srgbClr val="000000"/>
                </a:solidFill>
                <a:latin typeface="Arial Bold"/>
                <a:ea typeface="Arial Bold"/>
                <a:cs typeface="Arial Bold"/>
                <a:sym typeface="Arial Bold"/>
              </a:rPr>
              <a:t>World War I </a:t>
            </a:r>
            <a:r>
              <a:rPr lang="en-US" sz="3000">
                <a:solidFill>
                  <a:srgbClr val="000000"/>
                </a:solidFill>
                <a:latin typeface="Arial"/>
                <a:ea typeface="Arial"/>
                <a:cs typeface="Arial"/>
                <a:sym typeface="Arial"/>
              </a:rPr>
              <a:t>broke out in 1914, suspending Home Rule and leading about a quarter of a million Irishmen, both nationalist and Unionist, to fight on Britain’s side. </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208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did (a) Unionist and (b) nationalist leaders encourage their supporters to fight in World War I?</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the IVF split?</a:t>
            </a:r>
          </a:p>
          <a:p>
            <a:pPr algn="l" marL="539749" indent="-269875" lvl="1">
              <a:lnSpc>
                <a:spcPts val="3499"/>
              </a:lnSpc>
              <a:buAutoNum type="arabicPeriod" startAt="1"/>
            </a:pPr>
            <a:r>
              <a:rPr lang="en-US" sz="2499">
                <a:solidFill>
                  <a:srgbClr val="0DA33B"/>
                </a:solidFill>
                <a:latin typeface="Arial"/>
                <a:ea typeface="Arial"/>
                <a:cs typeface="Arial"/>
                <a:sym typeface="Arial"/>
              </a:rPr>
              <a:t>What groups did it split into and what was the difference between them?</a:t>
            </a:r>
          </a:p>
          <a:p>
            <a:pPr algn="l" marL="539749" indent="-269875" lvl="1">
              <a:lnSpc>
                <a:spcPts val="3499"/>
              </a:lnSpc>
              <a:buAutoNum type="arabicPeriod" startAt="1"/>
            </a:pPr>
            <a:r>
              <a:rPr lang="en-US" sz="2499">
                <a:solidFill>
                  <a:srgbClr val="0DA33B"/>
                </a:solidFill>
                <a:latin typeface="Arial"/>
                <a:ea typeface="Arial"/>
                <a:cs typeface="Arial"/>
                <a:sym typeface="Arial"/>
              </a:rPr>
              <a:t>How many Irishmen fought in World War I?</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so many enlist to fight?</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12382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Green Fields of France - The High Kings</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9" id="9"/>
          <p:cNvSpPr txBox="true"/>
          <p:nvPr/>
        </p:nvSpPr>
        <p:spPr>
          <a:xfrm rot="0">
            <a:off x="1028700" y="1058968"/>
            <a:ext cx="5138255" cy="7888605"/>
          </a:xfrm>
          <a:prstGeom prst="rect">
            <a:avLst/>
          </a:prstGeom>
        </p:spPr>
        <p:txBody>
          <a:bodyPr anchor="t" rtlCol="false" tIns="0" lIns="0" bIns="0" rIns="0">
            <a:spAutoFit/>
          </a:bodyPr>
          <a:lstStyle/>
          <a:p>
            <a:pPr algn="l">
              <a:lnSpc>
                <a:spcPts val="2520"/>
              </a:lnSpc>
            </a:pPr>
            <a:r>
              <a:rPr lang="en-US" sz="1800">
                <a:solidFill>
                  <a:srgbClr val="0DA33B"/>
                </a:solidFill>
                <a:latin typeface="Arial"/>
                <a:ea typeface="Arial"/>
                <a:cs typeface="Arial"/>
                <a:sym typeface="Arial"/>
              </a:rPr>
              <a:t>Well how do you do, young Willie McBride</a:t>
            </a:r>
          </a:p>
          <a:p>
            <a:pPr algn="l">
              <a:lnSpc>
                <a:spcPts val="2520"/>
              </a:lnSpc>
            </a:pPr>
            <a:r>
              <a:rPr lang="en-US" sz="1800">
                <a:solidFill>
                  <a:srgbClr val="0DA33B"/>
                </a:solidFill>
                <a:latin typeface="Arial"/>
                <a:ea typeface="Arial"/>
                <a:cs typeface="Arial"/>
                <a:sym typeface="Arial"/>
              </a:rPr>
              <a:t>Do you mind if I sit here down by your graveside?</a:t>
            </a:r>
          </a:p>
          <a:p>
            <a:pPr algn="l">
              <a:lnSpc>
                <a:spcPts val="2520"/>
              </a:lnSpc>
            </a:pPr>
            <a:r>
              <a:rPr lang="en-US" sz="1800">
                <a:solidFill>
                  <a:srgbClr val="0DA33B"/>
                </a:solidFill>
                <a:latin typeface="Arial"/>
                <a:ea typeface="Arial"/>
                <a:cs typeface="Arial"/>
                <a:sym typeface="Arial"/>
              </a:rPr>
              <a:t>And rest for a while 'neath the warm summer sun</a:t>
            </a:r>
          </a:p>
          <a:p>
            <a:pPr algn="l">
              <a:lnSpc>
                <a:spcPts val="2520"/>
              </a:lnSpc>
            </a:pPr>
            <a:r>
              <a:rPr lang="en-US" sz="1800">
                <a:solidFill>
                  <a:srgbClr val="0DA33B"/>
                </a:solidFill>
                <a:latin typeface="Arial"/>
                <a:ea typeface="Arial"/>
                <a:cs typeface="Arial"/>
                <a:sym typeface="Arial"/>
              </a:rPr>
              <a:t>I've been walking all day and I'm nearly done</a:t>
            </a:r>
          </a:p>
          <a:p>
            <a:pPr algn="l">
              <a:lnSpc>
                <a:spcPts val="2520"/>
              </a:lnSpc>
            </a:pPr>
            <a:r>
              <a:rPr lang="en-US" sz="1800">
                <a:solidFill>
                  <a:srgbClr val="0DA33B"/>
                </a:solidFill>
                <a:latin typeface="Arial"/>
                <a:ea typeface="Arial"/>
                <a:cs typeface="Arial"/>
                <a:sym typeface="Arial"/>
              </a:rPr>
              <a:t>I see by your gravestone, you were only nineteen</a:t>
            </a:r>
          </a:p>
          <a:p>
            <a:pPr algn="l">
              <a:lnSpc>
                <a:spcPts val="2520"/>
              </a:lnSpc>
            </a:pPr>
            <a:r>
              <a:rPr lang="en-US" sz="1800">
                <a:solidFill>
                  <a:srgbClr val="0DA33B"/>
                </a:solidFill>
                <a:latin typeface="Arial"/>
                <a:ea typeface="Arial"/>
                <a:cs typeface="Arial"/>
                <a:sym typeface="Arial"/>
              </a:rPr>
              <a:t>When you joined the great fallen in 1916</a:t>
            </a:r>
            <a:r>
              <a:rPr lang="en-US" sz="1800" u="sng">
                <a:solidFill>
                  <a:srgbClr val="0DA33B"/>
                </a:solidFill>
                <a:latin typeface="Arial"/>
                <a:ea typeface="Arial"/>
                <a:cs typeface="Arial"/>
                <a:sym typeface="Arial"/>
                <a:hlinkClick r:id="rId2" tooltip="https://genius.com/19096952/The-fureys-green-fields-of-france/"/>
              </a:rPr>
              <a:t>.</a:t>
            </a:r>
          </a:p>
          <a:p>
            <a:pPr algn="l">
              <a:lnSpc>
                <a:spcPts val="2520"/>
              </a:lnSpc>
            </a:pPr>
            <a:r>
              <a:rPr lang="en-US" sz="1800">
                <a:solidFill>
                  <a:srgbClr val="0DA33B"/>
                </a:solidFill>
                <a:latin typeface="Arial"/>
                <a:ea typeface="Arial"/>
                <a:cs typeface="Arial"/>
                <a:sym typeface="Arial"/>
              </a:rPr>
              <a:t>I hope you died well and I hope you died clean</a:t>
            </a:r>
          </a:p>
          <a:p>
            <a:pPr algn="l">
              <a:lnSpc>
                <a:spcPts val="2520"/>
              </a:lnSpc>
            </a:pPr>
            <a:r>
              <a:rPr lang="en-US" sz="1800">
                <a:solidFill>
                  <a:srgbClr val="0DA33B"/>
                </a:solidFill>
                <a:latin typeface="Arial"/>
                <a:ea typeface="Arial"/>
                <a:cs typeface="Arial"/>
                <a:sym typeface="Arial"/>
              </a:rPr>
              <a:t>Or young Willie McBride, was it slow and obscene?</a:t>
            </a:r>
          </a:p>
          <a:p>
            <a:pPr algn="l">
              <a:lnSpc>
                <a:spcPts val="2520"/>
              </a:lnSpc>
            </a:pPr>
          </a:p>
          <a:p>
            <a:pPr algn="l">
              <a:lnSpc>
                <a:spcPts val="2520"/>
              </a:lnSpc>
            </a:pPr>
            <a:r>
              <a:rPr lang="en-US" sz="1800">
                <a:solidFill>
                  <a:srgbClr val="0DA33B"/>
                </a:solidFill>
                <a:latin typeface="Arial"/>
                <a:ea typeface="Arial"/>
                <a:cs typeface="Arial"/>
                <a:sym typeface="Arial"/>
              </a:rPr>
              <a:t>Did they beat the drum slowly, did they play the fife lowly?</a:t>
            </a:r>
          </a:p>
          <a:p>
            <a:pPr algn="l">
              <a:lnSpc>
                <a:spcPts val="2520"/>
              </a:lnSpc>
            </a:pPr>
            <a:r>
              <a:rPr lang="en-US" sz="1800">
                <a:solidFill>
                  <a:srgbClr val="0DA33B"/>
                </a:solidFill>
                <a:latin typeface="Arial"/>
                <a:ea typeface="Arial"/>
                <a:cs typeface="Arial"/>
                <a:sym typeface="Arial"/>
              </a:rPr>
              <a:t>Did they sound the death march as they lowered you down?</a:t>
            </a:r>
          </a:p>
          <a:p>
            <a:pPr algn="l">
              <a:lnSpc>
                <a:spcPts val="2520"/>
              </a:lnSpc>
            </a:pPr>
            <a:r>
              <a:rPr lang="en-US" sz="1800">
                <a:solidFill>
                  <a:srgbClr val="0DA33B"/>
                </a:solidFill>
                <a:latin typeface="Arial"/>
                <a:ea typeface="Arial"/>
                <a:cs typeface="Arial"/>
                <a:sym typeface="Arial"/>
              </a:rPr>
              <a:t>And did the band play the Last Post and Chorus?</a:t>
            </a:r>
          </a:p>
          <a:p>
            <a:pPr algn="l">
              <a:lnSpc>
                <a:spcPts val="2520"/>
              </a:lnSpc>
            </a:pPr>
            <a:r>
              <a:rPr lang="en-US" sz="1800">
                <a:solidFill>
                  <a:srgbClr val="0DA33B"/>
                </a:solidFill>
                <a:latin typeface="Arial"/>
                <a:ea typeface="Arial"/>
                <a:cs typeface="Arial"/>
                <a:sym typeface="Arial"/>
              </a:rPr>
              <a:t>Did the pipes play 'The Flowers of the Forest'?</a:t>
            </a:r>
          </a:p>
          <a:p>
            <a:pPr algn="l">
              <a:lnSpc>
                <a:spcPts val="2520"/>
              </a:lnSpc>
            </a:pPr>
          </a:p>
          <a:p>
            <a:pPr algn="l">
              <a:lnSpc>
                <a:spcPts val="2520"/>
              </a:lnSpc>
            </a:pPr>
            <a:r>
              <a:rPr lang="en-US" sz="1800">
                <a:solidFill>
                  <a:srgbClr val="0DA33B"/>
                </a:solidFill>
                <a:latin typeface="Arial"/>
                <a:ea typeface="Arial"/>
                <a:cs typeface="Arial"/>
                <a:sym typeface="Arial"/>
              </a:rPr>
              <a:t>Did you leave 'ere a wife or a sweetheart behind?</a:t>
            </a:r>
          </a:p>
          <a:p>
            <a:pPr algn="l">
              <a:lnSpc>
                <a:spcPts val="2520"/>
              </a:lnSpc>
            </a:pPr>
            <a:r>
              <a:rPr lang="en-US" sz="1800">
                <a:solidFill>
                  <a:srgbClr val="0DA33B"/>
                </a:solidFill>
                <a:latin typeface="Arial"/>
                <a:ea typeface="Arial"/>
                <a:cs typeface="Arial"/>
                <a:sym typeface="Arial"/>
              </a:rPr>
              <a:t>In some faithful heart is your memory enshrined?</a:t>
            </a:r>
          </a:p>
          <a:p>
            <a:pPr algn="l">
              <a:lnSpc>
                <a:spcPts val="2520"/>
              </a:lnSpc>
            </a:pPr>
            <a:r>
              <a:rPr lang="en-US" sz="1800">
                <a:solidFill>
                  <a:srgbClr val="0DA33B"/>
                </a:solidFill>
                <a:latin typeface="Arial"/>
                <a:ea typeface="Arial"/>
                <a:cs typeface="Arial"/>
                <a:sym typeface="Arial"/>
              </a:rPr>
              <a:t>Although you died back in 1916</a:t>
            </a:r>
          </a:p>
          <a:p>
            <a:pPr algn="l">
              <a:lnSpc>
                <a:spcPts val="2520"/>
              </a:lnSpc>
            </a:pPr>
            <a:r>
              <a:rPr lang="en-US" sz="1800">
                <a:solidFill>
                  <a:srgbClr val="0DA33B"/>
                </a:solidFill>
                <a:latin typeface="Arial"/>
                <a:ea typeface="Arial"/>
                <a:cs typeface="Arial"/>
                <a:sym typeface="Arial"/>
              </a:rPr>
              <a:t>In that faithful heart are you forever nineteen?</a:t>
            </a:r>
          </a:p>
          <a:p>
            <a:pPr algn="l">
              <a:lnSpc>
                <a:spcPts val="2520"/>
              </a:lnSpc>
            </a:pPr>
            <a:r>
              <a:rPr lang="en-US" sz="1800">
                <a:solidFill>
                  <a:srgbClr val="0DA33B"/>
                </a:solidFill>
                <a:latin typeface="Arial"/>
                <a:ea typeface="Arial"/>
                <a:cs typeface="Arial"/>
                <a:sym typeface="Arial"/>
              </a:rPr>
              <a:t>Or are you a stranger without even a name</a:t>
            </a:r>
          </a:p>
          <a:p>
            <a:pPr algn="l">
              <a:lnSpc>
                <a:spcPts val="2520"/>
              </a:lnSpc>
            </a:pPr>
            <a:r>
              <a:rPr lang="en-US" sz="1800">
                <a:solidFill>
                  <a:srgbClr val="0DA33B"/>
                </a:solidFill>
                <a:latin typeface="Arial"/>
                <a:ea typeface="Arial"/>
                <a:cs typeface="Arial"/>
                <a:sym typeface="Arial"/>
              </a:rPr>
              <a:t>Enclosed in forever, behind a glass frame?</a:t>
            </a:r>
          </a:p>
          <a:p>
            <a:pPr algn="l">
              <a:lnSpc>
                <a:spcPts val="2520"/>
              </a:lnSpc>
            </a:pPr>
            <a:r>
              <a:rPr lang="en-US" sz="1800">
                <a:solidFill>
                  <a:srgbClr val="0DA33B"/>
                </a:solidFill>
                <a:latin typeface="Arial"/>
                <a:ea typeface="Arial"/>
                <a:cs typeface="Arial"/>
                <a:sym typeface="Arial"/>
              </a:rPr>
              <a:t>In an old photograph, torn, battered and stained</a:t>
            </a:r>
          </a:p>
          <a:p>
            <a:pPr algn="l">
              <a:lnSpc>
                <a:spcPts val="2520"/>
              </a:lnSpc>
            </a:pPr>
            <a:r>
              <a:rPr lang="en-US" sz="1800">
                <a:solidFill>
                  <a:srgbClr val="0DA33B"/>
                </a:solidFill>
                <a:latin typeface="Arial"/>
                <a:ea typeface="Arial"/>
                <a:cs typeface="Arial"/>
                <a:sym typeface="Arial"/>
              </a:rPr>
              <a:t>And faded to yellow in a brown leather frame</a:t>
            </a:r>
          </a:p>
        </p:txBody>
      </p:sp>
      <p:sp>
        <p:nvSpPr>
          <p:cNvPr name="TextBox 10" id="10"/>
          <p:cNvSpPr txBox="true"/>
          <p:nvPr/>
        </p:nvSpPr>
        <p:spPr>
          <a:xfrm rot="0">
            <a:off x="6166955" y="1058968"/>
            <a:ext cx="5138255" cy="8831579"/>
          </a:xfrm>
          <a:prstGeom prst="rect">
            <a:avLst/>
          </a:prstGeom>
        </p:spPr>
        <p:txBody>
          <a:bodyPr anchor="t" rtlCol="false" tIns="0" lIns="0" bIns="0" rIns="0">
            <a:spAutoFit/>
          </a:bodyPr>
          <a:lstStyle/>
          <a:p>
            <a:pPr algn="l">
              <a:lnSpc>
                <a:spcPts val="2520"/>
              </a:lnSpc>
            </a:pPr>
            <a:r>
              <a:rPr lang="en-US" sz="1800">
                <a:solidFill>
                  <a:srgbClr val="009B48"/>
                </a:solidFill>
                <a:latin typeface="Arial"/>
                <a:ea typeface="Arial"/>
                <a:cs typeface="Arial"/>
                <a:sym typeface="Arial"/>
              </a:rPr>
              <a:t>Did they beat the drum slowly, did they play the fife lowly?</a:t>
            </a:r>
          </a:p>
          <a:p>
            <a:pPr algn="l">
              <a:lnSpc>
                <a:spcPts val="2520"/>
              </a:lnSpc>
            </a:pPr>
            <a:r>
              <a:rPr lang="en-US" sz="1800">
                <a:solidFill>
                  <a:srgbClr val="009B48"/>
                </a:solidFill>
                <a:latin typeface="Arial"/>
                <a:ea typeface="Arial"/>
                <a:cs typeface="Arial"/>
                <a:sym typeface="Arial"/>
              </a:rPr>
              <a:t>Did they sound the death march as they lowered you down?</a:t>
            </a:r>
          </a:p>
          <a:p>
            <a:pPr algn="l">
              <a:lnSpc>
                <a:spcPts val="2520"/>
              </a:lnSpc>
            </a:pPr>
            <a:r>
              <a:rPr lang="en-US" sz="1800">
                <a:solidFill>
                  <a:srgbClr val="009B48"/>
                </a:solidFill>
                <a:latin typeface="Arial"/>
                <a:ea typeface="Arial"/>
                <a:cs typeface="Arial"/>
                <a:sym typeface="Arial"/>
              </a:rPr>
              <a:t>Did the band play the Last Post and Chorus?</a:t>
            </a:r>
          </a:p>
          <a:p>
            <a:pPr algn="l">
              <a:lnSpc>
                <a:spcPts val="2520"/>
              </a:lnSpc>
            </a:pPr>
            <a:r>
              <a:rPr lang="en-US" sz="1800">
                <a:solidFill>
                  <a:srgbClr val="009B48"/>
                </a:solidFill>
                <a:latin typeface="Arial"/>
                <a:ea typeface="Arial"/>
                <a:cs typeface="Arial"/>
                <a:sym typeface="Arial"/>
              </a:rPr>
              <a:t>And did the pipes play 'The Flowers of the Forest'?</a:t>
            </a:r>
          </a:p>
          <a:p>
            <a:pPr algn="l">
              <a:lnSpc>
                <a:spcPts val="2520"/>
              </a:lnSpc>
            </a:pPr>
          </a:p>
          <a:p>
            <a:pPr algn="l">
              <a:lnSpc>
                <a:spcPts val="2520"/>
              </a:lnSpc>
            </a:pPr>
            <a:r>
              <a:rPr lang="en-US" sz="1800">
                <a:solidFill>
                  <a:srgbClr val="009B48"/>
                </a:solidFill>
                <a:latin typeface="Arial"/>
                <a:ea typeface="Arial"/>
                <a:cs typeface="Arial"/>
                <a:sym typeface="Arial"/>
              </a:rPr>
              <a:t>The sun, now it shines on the green fields of France</a:t>
            </a:r>
          </a:p>
          <a:p>
            <a:pPr algn="l">
              <a:lnSpc>
                <a:spcPts val="2520"/>
              </a:lnSpc>
            </a:pPr>
            <a:r>
              <a:rPr lang="en-US" sz="1800">
                <a:solidFill>
                  <a:srgbClr val="009B48"/>
                </a:solidFill>
                <a:latin typeface="Arial"/>
                <a:ea typeface="Arial"/>
                <a:cs typeface="Arial"/>
                <a:sym typeface="Arial"/>
              </a:rPr>
              <a:t>There's a warm summer breeze; it makes the red poppies dance</a:t>
            </a:r>
          </a:p>
          <a:p>
            <a:pPr algn="l">
              <a:lnSpc>
                <a:spcPts val="2520"/>
              </a:lnSpc>
            </a:pPr>
            <a:r>
              <a:rPr lang="en-US" sz="1800">
                <a:solidFill>
                  <a:srgbClr val="009B48"/>
                </a:solidFill>
                <a:latin typeface="Arial"/>
                <a:ea typeface="Arial"/>
                <a:cs typeface="Arial"/>
                <a:sym typeface="Arial"/>
              </a:rPr>
              <a:t>And look how the sun shines from under the clouds</a:t>
            </a:r>
          </a:p>
          <a:p>
            <a:pPr algn="l">
              <a:lnSpc>
                <a:spcPts val="2520"/>
              </a:lnSpc>
            </a:pPr>
            <a:r>
              <a:rPr lang="en-US" sz="1800">
                <a:solidFill>
                  <a:srgbClr val="009B48"/>
                </a:solidFill>
                <a:latin typeface="Arial"/>
                <a:ea typeface="Arial"/>
                <a:cs typeface="Arial"/>
                <a:sym typeface="Arial"/>
              </a:rPr>
              <a:t>There's no gas, no barbed wire, there's no gun firing now</a:t>
            </a:r>
          </a:p>
          <a:p>
            <a:pPr algn="l">
              <a:lnSpc>
                <a:spcPts val="2520"/>
              </a:lnSpc>
            </a:pPr>
            <a:r>
              <a:rPr lang="en-US" sz="1800">
                <a:solidFill>
                  <a:srgbClr val="009B48"/>
                </a:solidFill>
                <a:latin typeface="Arial"/>
                <a:ea typeface="Arial"/>
                <a:cs typeface="Arial"/>
                <a:sym typeface="Arial"/>
              </a:rPr>
              <a:t>But here in this graveyard, it's still no man's land</a:t>
            </a:r>
          </a:p>
          <a:p>
            <a:pPr algn="l">
              <a:lnSpc>
                <a:spcPts val="2520"/>
              </a:lnSpc>
            </a:pPr>
            <a:r>
              <a:rPr lang="en-US" sz="1800">
                <a:solidFill>
                  <a:srgbClr val="009B48"/>
                </a:solidFill>
                <a:latin typeface="Arial"/>
                <a:ea typeface="Arial"/>
                <a:cs typeface="Arial"/>
                <a:sym typeface="Arial"/>
              </a:rPr>
              <a:t>The countless white crosses stand mute in the sand</a:t>
            </a:r>
          </a:p>
          <a:p>
            <a:pPr algn="l">
              <a:lnSpc>
                <a:spcPts val="2520"/>
              </a:lnSpc>
            </a:pPr>
            <a:r>
              <a:rPr lang="en-US" sz="1800">
                <a:solidFill>
                  <a:srgbClr val="009B48"/>
                </a:solidFill>
                <a:latin typeface="Arial"/>
                <a:ea typeface="Arial"/>
                <a:cs typeface="Arial"/>
                <a:sym typeface="Arial"/>
              </a:rPr>
              <a:t>To man's blind indifference to his fellow man</a:t>
            </a:r>
          </a:p>
          <a:p>
            <a:pPr algn="l">
              <a:lnSpc>
                <a:spcPts val="2520"/>
              </a:lnSpc>
            </a:pPr>
            <a:r>
              <a:rPr lang="en-US" sz="1800">
                <a:solidFill>
                  <a:srgbClr val="009B48"/>
                </a:solidFill>
                <a:latin typeface="Arial"/>
                <a:ea typeface="Arial"/>
                <a:cs typeface="Arial"/>
                <a:sym typeface="Arial"/>
              </a:rPr>
              <a:t>To a whole generation that were butchered and damned</a:t>
            </a:r>
          </a:p>
          <a:p>
            <a:pPr algn="l">
              <a:lnSpc>
                <a:spcPts val="2520"/>
              </a:lnSpc>
            </a:pPr>
          </a:p>
          <a:p>
            <a:pPr algn="l">
              <a:lnSpc>
                <a:spcPts val="2520"/>
              </a:lnSpc>
            </a:pPr>
            <a:r>
              <a:rPr lang="en-US" sz="1800">
                <a:solidFill>
                  <a:srgbClr val="009B48"/>
                </a:solidFill>
                <a:latin typeface="Arial"/>
                <a:ea typeface="Arial"/>
                <a:cs typeface="Arial"/>
                <a:sym typeface="Arial"/>
              </a:rPr>
              <a:t>Did they beat the drum slowly, did they play the fife lowly?</a:t>
            </a:r>
          </a:p>
          <a:p>
            <a:pPr algn="l">
              <a:lnSpc>
                <a:spcPts val="2520"/>
              </a:lnSpc>
            </a:pPr>
            <a:r>
              <a:rPr lang="en-US" sz="1800">
                <a:solidFill>
                  <a:srgbClr val="009B48"/>
                </a:solidFill>
                <a:latin typeface="Arial"/>
                <a:ea typeface="Arial"/>
                <a:cs typeface="Arial"/>
                <a:sym typeface="Arial"/>
              </a:rPr>
              <a:t>Did they sound the death march as they lowered you down?</a:t>
            </a:r>
          </a:p>
          <a:p>
            <a:pPr algn="l">
              <a:lnSpc>
                <a:spcPts val="2520"/>
              </a:lnSpc>
            </a:pPr>
            <a:r>
              <a:rPr lang="en-US" sz="1800">
                <a:solidFill>
                  <a:srgbClr val="009B48"/>
                </a:solidFill>
                <a:latin typeface="Arial"/>
                <a:ea typeface="Arial"/>
                <a:cs typeface="Arial"/>
                <a:sym typeface="Arial"/>
              </a:rPr>
              <a:t>And did the band play the Last Post and Chorus?</a:t>
            </a:r>
          </a:p>
          <a:p>
            <a:pPr algn="l">
              <a:lnSpc>
                <a:spcPts val="2520"/>
              </a:lnSpc>
            </a:pPr>
            <a:r>
              <a:rPr lang="en-US" sz="1800">
                <a:solidFill>
                  <a:srgbClr val="009B48"/>
                </a:solidFill>
                <a:latin typeface="Arial"/>
                <a:ea typeface="Arial"/>
                <a:cs typeface="Arial"/>
                <a:sym typeface="Arial"/>
              </a:rPr>
              <a:t>Did the pipes play 'The Flowers of the Forest'?</a:t>
            </a:r>
          </a:p>
        </p:txBody>
      </p:sp>
      <p:sp>
        <p:nvSpPr>
          <p:cNvPr name="TextBox 11" id="11"/>
          <p:cNvSpPr txBox="true"/>
          <p:nvPr/>
        </p:nvSpPr>
        <p:spPr>
          <a:xfrm rot="0">
            <a:off x="11305209" y="1058968"/>
            <a:ext cx="5138255" cy="7259955"/>
          </a:xfrm>
          <a:prstGeom prst="rect">
            <a:avLst/>
          </a:prstGeom>
        </p:spPr>
        <p:txBody>
          <a:bodyPr anchor="t" rtlCol="false" tIns="0" lIns="0" bIns="0" rIns="0">
            <a:spAutoFit/>
          </a:bodyPr>
          <a:lstStyle/>
          <a:p>
            <a:pPr algn="l">
              <a:lnSpc>
                <a:spcPts val="2520"/>
              </a:lnSpc>
            </a:pPr>
            <a:r>
              <a:rPr lang="en-US" sz="1800">
                <a:solidFill>
                  <a:srgbClr val="008037"/>
                </a:solidFill>
                <a:latin typeface="Arial"/>
                <a:ea typeface="Arial"/>
                <a:cs typeface="Arial"/>
                <a:sym typeface="Arial"/>
              </a:rPr>
              <a:t>Ah, young Willie McBride, I can't help wonder why:</a:t>
            </a:r>
          </a:p>
          <a:p>
            <a:pPr algn="l">
              <a:lnSpc>
                <a:spcPts val="2520"/>
              </a:lnSpc>
            </a:pPr>
            <a:r>
              <a:rPr lang="en-US" sz="1800">
                <a:solidFill>
                  <a:srgbClr val="008037"/>
                </a:solidFill>
                <a:latin typeface="Arial"/>
                <a:ea typeface="Arial"/>
                <a:cs typeface="Arial"/>
                <a:sym typeface="Arial"/>
              </a:rPr>
              <a:t>Do those that lie here know, why did they die?</a:t>
            </a:r>
          </a:p>
          <a:p>
            <a:pPr algn="l">
              <a:lnSpc>
                <a:spcPts val="2520"/>
              </a:lnSpc>
            </a:pPr>
            <a:r>
              <a:rPr lang="en-US" sz="1800">
                <a:solidFill>
                  <a:srgbClr val="008037"/>
                </a:solidFill>
                <a:latin typeface="Arial"/>
                <a:ea typeface="Arial"/>
                <a:cs typeface="Arial"/>
                <a:sym typeface="Arial"/>
              </a:rPr>
              <a:t>And did they believe when they answered the call</a:t>
            </a:r>
          </a:p>
          <a:p>
            <a:pPr algn="l">
              <a:lnSpc>
                <a:spcPts val="2520"/>
              </a:lnSpc>
            </a:pPr>
            <a:r>
              <a:rPr lang="en-US" sz="1800">
                <a:solidFill>
                  <a:srgbClr val="008037"/>
                </a:solidFill>
                <a:latin typeface="Arial"/>
                <a:ea typeface="Arial"/>
                <a:cs typeface="Arial"/>
                <a:sym typeface="Arial"/>
              </a:rPr>
              <a:t>Did they really believe that this war would end wars?</a:t>
            </a:r>
          </a:p>
          <a:p>
            <a:pPr algn="l">
              <a:lnSpc>
                <a:spcPts val="2520"/>
              </a:lnSpc>
            </a:pPr>
            <a:r>
              <a:rPr lang="en-US" sz="1800">
                <a:solidFill>
                  <a:srgbClr val="008037"/>
                </a:solidFill>
                <a:latin typeface="Arial"/>
                <a:ea typeface="Arial"/>
                <a:cs typeface="Arial"/>
                <a:sym typeface="Arial"/>
              </a:rPr>
              <a:t>Well, the sorrow, the suffering, the glory, the pain</a:t>
            </a:r>
          </a:p>
          <a:p>
            <a:pPr algn="l">
              <a:lnSpc>
                <a:spcPts val="2520"/>
              </a:lnSpc>
            </a:pPr>
            <a:r>
              <a:rPr lang="en-US" sz="1800">
                <a:solidFill>
                  <a:srgbClr val="008037"/>
                </a:solidFill>
                <a:latin typeface="Arial"/>
                <a:ea typeface="Arial"/>
                <a:cs typeface="Arial"/>
                <a:sym typeface="Arial"/>
              </a:rPr>
              <a:t>The killing and dying were all done in vain</a:t>
            </a:r>
          </a:p>
          <a:p>
            <a:pPr algn="l">
              <a:lnSpc>
                <a:spcPts val="2520"/>
              </a:lnSpc>
            </a:pPr>
            <a:r>
              <a:rPr lang="en-US" sz="1800">
                <a:solidFill>
                  <a:srgbClr val="008037"/>
                </a:solidFill>
                <a:latin typeface="Arial"/>
                <a:ea typeface="Arial"/>
                <a:cs typeface="Arial"/>
                <a:sym typeface="Arial"/>
              </a:rPr>
              <a:t>For young Willie McBride, it all happened again</a:t>
            </a:r>
          </a:p>
          <a:p>
            <a:pPr algn="l">
              <a:lnSpc>
                <a:spcPts val="2520"/>
              </a:lnSpc>
            </a:pPr>
            <a:r>
              <a:rPr lang="en-US" sz="1800">
                <a:solidFill>
                  <a:srgbClr val="008037"/>
                </a:solidFill>
                <a:latin typeface="Arial"/>
                <a:ea typeface="Arial"/>
                <a:cs typeface="Arial"/>
                <a:sym typeface="Arial"/>
              </a:rPr>
              <a:t>And again and again and again and again</a:t>
            </a:r>
          </a:p>
          <a:p>
            <a:pPr algn="l">
              <a:lnSpc>
                <a:spcPts val="2520"/>
              </a:lnSpc>
            </a:pPr>
          </a:p>
          <a:p>
            <a:pPr algn="l">
              <a:lnSpc>
                <a:spcPts val="2520"/>
              </a:lnSpc>
            </a:pPr>
            <a:r>
              <a:rPr lang="en-US" sz="1800">
                <a:solidFill>
                  <a:srgbClr val="008037"/>
                </a:solidFill>
                <a:latin typeface="Arial"/>
                <a:ea typeface="Arial"/>
                <a:cs typeface="Arial"/>
                <a:sym typeface="Arial"/>
              </a:rPr>
              <a:t>Did they beat the drum slowly, did they play the fife lowly?</a:t>
            </a:r>
          </a:p>
          <a:p>
            <a:pPr algn="l">
              <a:lnSpc>
                <a:spcPts val="2520"/>
              </a:lnSpc>
            </a:pPr>
            <a:r>
              <a:rPr lang="en-US" sz="1800">
                <a:solidFill>
                  <a:srgbClr val="008037"/>
                </a:solidFill>
                <a:latin typeface="Arial"/>
                <a:ea typeface="Arial"/>
                <a:cs typeface="Arial"/>
                <a:sym typeface="Arial"/>
              </a:rPr>
              <a:t>Did they sound the death march as they lowered you down?</a:t>
            </a:r>
          </a:p>
          <a:p>
            <a:pPr algn="l">
              <a:lnSpc>
                <a:spcPts val="2520"/>
              </a:lnSpc>
            </a:pPr>
            <a:r>
              <a:rPr lang="en-US" sz="1800">
                <a:solidFill>
                  <a:srgbClr val="008037"/>
                </a:solidFill>
                <a:latin typeface="Arial"/>
                <a:ea typeface="Arial"/>
                <a:cs typeface="Arial"/>
                <a:sym typeface="Arial"/>
              </a:rPr>
              <a:t>And did the band play the Last Post and Chorus?</a:t>
            </a:r>
          </a:p>
          <a:p>
            <a:pPr algn="l">
              <a:lnSpc>
                <a:spcPts val="2520"/>
              </a:lnSpc>
            </a:pPr>
            <a:r>
              <a:rPr lang="en-US" sz="1800">
                <a:solidFill>
                  <a:srgbClr val="008037"/>
                </a:solidFill>
                <a:latin typeface="Arial"/>
                <a:ea typeface="Arial"/>
                <a:cs typeface="Arial"/>
                <a:sym typeface="Arial"/>
              </a:rPr>
              <a:t>Did the pipes play 'The Flowers of the Forest'?</a:t>
            </a:r>
          </a:p>
          <a:p>
            <a:pPr algn="l">
              <a:lnSpc>
                <a:spcPts val="2520"/>
              </a:lnSpc>
            </a:pPr>
          </a:p>
          <a:p>
            <a:pPr algn="l">
              <a:lnSpc>
                <a:spcPts val="2520"/>
              </a:lnSpc>
            </a:pPr>
            <a:r>
              <a:rPr lang="en-US" sz="1800">
                <a:solidFill>
                  <a:srgbClr val="008037"/>
                </a:solidFill>
                <a:latin typeface="Arial"/>
                <a:ea typeface="Arial"/>
                <a:cs typeface="Arial"/>
                <a:sym typeface="Arial"/>
              </a:rPr>
              <a:t>Did they beat the drum slowly, did they play the fife lowly?</a:t>
            </a:r>
          </a:p>
          <a:p>
            <a:pPr algn="l">
              <a:lnSpc>
                <a:spcPts val="2520"/>
              </a:lnSpc>
            </a:pPr>
            <a:r>
              <a:rPr lang="en-US" sz="1800">
                <a:solidFill>
                  <a:srgbClr val="008037"/>
                </a:solidFill>
                <a:latin typeface="Arial"/>
                <a:ea typeface="Arial"/>
                <a:cs typeface="Arial"/>
                <a:sym typeface="Arial"/>
              </a:rPr>
              <a:t>Did they sound the death march as they lowered you down?</a:t>
            </a:r>
          </a:p>
          <a:p>
            <a:pPr algn="l">
              <a:lnSpc>
                <a:spcPts val="2520"/>
              </a:lnSpc>
            </a:pPr>
            <a:r>
              <a:rPr lang="en-US" sz="1800">
                <a:solidFill>
                  <a:srgbClr val="008037"/>
                </a:solidFill>
                <a:latin typeface="Arial"/>
                <a:ea typeface="Arial"/>
                <a:cs typeface="Arial"/>
                <a:sym typeface="Arial"/>
              </a:rPr>
              <a:t>Did the band play the Last Post and Chorus?</a:t>
            </a:r>
          </a:p>
          <a:p>
            <a:pPr algn="l">
              <a:lnSpc>
                <a:spcPts val="2520"/>
              </a:lnSpc>
            </a:pPr>
            <a:r>
              <a:rPr lang="en-US" sz="1800">
                <a:solidFill>
                  <a:srgbClr val="008037"/>
                </a:solidFill>
                <a:latin typeface="Arial"/>
                <a:ea typeface="Arial"/>
                <a:cs typeface="Arial"/>
                <a:sym typeface="Arial"/>
              </a:rPr>
              <a:t>And did the pipes play 'The Flowers of the Forest'?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b="true">
                <a:solidFill>
                  <a:srgbClr val="004716"/>
                </a:solidFill>
                <a:latin typeface="Arial Bold"/>
                <a:ea typeface="Arial Bold"/>
                <a:cs typeface="Arial Bold"/>
                <a:sym typeface="Arial Bold"/>
              </a:rPr>
              <a:t>Working with Sources</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9" id="9"/>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old was Willie McBride when he died, and what significance might his age have in the context of World War I?</a:t>
            </a:r>
          </a:p>
          <a:p>
            <a:pPr algn="l" marL="539749" indent="-269875" lvl="1">
              <a:lnSpc>
                <a:spcPts val="3499"/>
              </a:lnSpc>
              <a:buAutoNum type="arabicPeriod" startAt="1"/>
            </a:pPr>
            <a:r>
              <a:rPr lang="en-US" sz="2499">
                <a:solidFill>
                  <a:srgbClr val="0DA33B"/>
                </a:solidFill>
                <a:latin typeface="Arial"/>
                <a:ea typeface="Arial"/>
                <a:cs typeface="Arial"/>
                <a:sym typeface="Arial"/>
              </a:rPr>
              <a:t>The song frequently mentions the ceremonies and traditions (e.g., drum beats, fife playing, Last Post, and The Flowers of the Forest). What role do these traditions play in memorializing the fallen, and how do they contrast with the brutal realities of war described elsewhere in the lyrics?</a:t>
            </a:r>
          </a:p>
          <a:p>
            <a:pPr algn="l" marL="539749" indent="-269875" lvl="1">
              <a:lnSpc>
                <a:spcPts val="3499"/>
              </a:lnSpc>
              <a:buAutoNum type="arabicPeriod" startAt="1"/>
            </a:pPr>
            <a:r>
              <a:rPr lang="en-US" sz="2499">
                <a:solidFill>
                  <a:srgbClr val="0DA33B"/>
                </a:solidFill>
                <a:latin typeface="Arial"/>
                <a:ea typeface="Arial"/>
                <a:cs typeface="Arial"/>
                <a:sym typeface="Arial"/>
              </a:rPr>
              <a:t>How does the songwriter depict the passage of time, especially when discussing Willie McBride's memory and the physical state of his photograph?</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the imagery used to portray the present-day setting of the "green fields of France". How does this contrast with the historical setting of World War I as implied in the song?</a:t>
            </a:r>
          </a:p>
          <a:p>
            <a:pPr algn="l" marL="539749" indent="-269875" lvl="1">
              <a:lnSpc>
                <a:spcPts val="3499"/>
              </a:lnSpc>
              <a:buAutoNum type="arabicPeriod" startAt="1"/>
            </a:pPr>
            <a:r>
              <a:rPr lang="en-US" sz="2499">
                <a:solidFill>
                  <a:srgbClr val="0DA33B"/>
                </a:solidFill>
                <a:latin typeface="Arial"/>
                <a:ea typeface="Arial"/>
                <a:cs typeface="Arial"/>
                <a:sym typeface="Arial"/>
              </a:rPr>
              <a:t>What significance do the "countless white crosses" have in the song, and what comment is the songwriter making about "man's blind indifference to his fellow man"?</a:t>
            </a:r>
          </a:p>
          <a:p>
            <a:pPr algn="l" marL="539749" indent="-269875" lvl="1">
              <a:lnSpc>
                <a:spcPts val="3499"/>
              </a:lnSpc>
              <a:buAutoNum type="arabicPeriod" startAt="1"/>
            </a:pPr>
            <a:r>
              <a:rPr lang="en-US" sz="2499">
                <a:solidFill>
                  <a:srgbClr val="0DA33B"/>
                </a:solidFill>
                <a:latin typeface="Arial"/>
                <a:ea typeface="Arial"/>
                <a:cs typeface="Arial"/>
                <a:sym typeface="Arial"/>
              </a:rPr>
              <a:t>Based on the lyrics, how does the songwriter feel about the broader implications of war, and the repeated nature of conflict?</a:t>
            </a:r>
          </a:p>
          <a:p>
            <a:pPr algn="l" marL="539749" indent="-269875" lvl="1">
              <a:lnSpc>
                <a:spcPts val="3499"/>
              </a:lnSpc>
              <a:buAutoNum type="arabicPeriod" startAt="1"/>
            </a:pPr>
            <a:r>
              <a:rPr lang="en-US" sz="2499">
                <a:solidFill>
                  <a:srgbClr val="0DA33B"/>
                </a:solidFill>
                <a:latin typeface="Arial"/>
                <a:ea typeface="Arial"/>
                <a:cs typeface="Arial"/>
                <a:sym typeface="Arial"/>
              </a:rPr>
              <a:t>"To a whole generation that were butchered and damned" – What message or sentiment is being conveyed with this line?</a:t>
            </a:r>
          </a:p>
          <a:p>
            <a:pPr algn="l" marL="539749" indent="-269875" lvl="1">
              <a:lnSpc>
                <a:spcPts val="3499"/>
              </a:lnSpc>
              <a:buAutoNum type="arabicPeriod" startAt="1"/>
            </a:pPr>
            <a:r>
              <a:rPr lang="en-US" sz="2499">
                <a:solidFill>
                  <a:srgbClr val="0DA33B"/>
                </a:solidFill>
                <a:latin typeface="Arial"/>
                <a:ea typeface="Arial"/>
                <a:cs typeface="Arial"/>
                <a:sym typeface="Arial"/>
              </a:rPr>
              <a:t>The singer contemplates why soldiers like Willie McBride went to war. What reasons does he consider, and what conclusions does he draw about the overall purpose and outcome of the war?</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423361"/>
            <a:ext cx="15609955" cy="1050924"/>
          </a:xfrm>
          <a:prstGeom prst="rect">
            <a:avLst/>
          </a:prstGeom>
        </p:spPr>
        <p:txBody>
          <a:bodyPr anchor="t" rtlCol="false" tIns="0" lIns="0" bIns="0" rIns="0">
            <a:spAutoFit/>
          </a:bodyPr>
          <a:lstStyle/>
          <a:p>
            <a:pPr algn="l">
              <a:lnSpc>
                <a:spcPts val="7700"/>
              </a:lnSpc>
            </a:pPr>
            <a:r>
              <a:rPr lang="en-US" sz="5500" b="true">
                <a:solidFill>
                  <a:srgbClr val="004716"/>
                </a:solidFill>
                <a:latin typeface="Arial Bold"/>
                <a:ea typeface="Arial Bold"/>
                <a:cs typeface="Arial Bold"/>
                <a:sym typeface="Arial Bold"/>
              </a:rPr>
              <a:t>Working with Sources (Answers)</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9" id="9"/>
          <p:cNvSpPr txBox="true"/>
          <p:nvPr/>
        </p:nvSpPr>
        <p:spPr>
          <a:xfrm rot="0">
            <a:off x="1028700" y="1575886"/>
            <a:ext cx="15609955" cy="66040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Willie McBride was only 19 years old when he died. His young age is significant as it underscores the tragedy of young lives lost in World War I. Many young men, some even younger than Willie, enlisted or were conscripted into the war, often with little understanding of the true horrors they would face.</a:t>
            </a:r>
          </a:p>
          <a:p>
            <a:pPr algn="l" marL="539749" indent="-269875" lvl="1">
              <a:lnSpc>
                <a:spcPts val="3499"/>
              </a:lnSpc>
              <a:buAutoNum type="arabicPeriod" startAt="1"/>
            </a:pPr>
            <a:r>
              <a:rPr lang="en-US" sz="2499">
                <a:solidFill>
                  <a:srgbClr val="000000"/>
                </a:solidFill>
                <a:latin typeface="Arial"/>
                <a:ea typeface="Arial"/>
                <a:cs typeface="Arial"/>
                <a:sym typeface="Arial"/>
              </a:rPr>
              <a:t>The ceremonies and traditions mentioned serve as respectful and sombre tributes to soldiers who have passed away. They offer a dignified remembrance to the fallen, celebrating their service and sacrifice. However, these rituals starkly contrast with the brutal realities of war described in the song, highlighting the difference between the sanitized or honourable depiction of war and its gruesome realities.</a:t>
            </a:r>
          </a:p>
          <a:p>
            <a:pPr algn="l" marL="539749" indent="-269875" lvl="1">
              <a:lnSpc>
                <a:spcPts val="3499"/>
              </a:lnSpc>
              <a:buAutoNum type="arabicPeriod" startAt="1"/>
            </a:pPr>
            <a:r>
              <a:rPr lang="en-US" sz="2499">
                <a:solidFill>
                  <a:srgbClr val="000000"/>
                </a:solidFill>
                <a:latin typeface="Arial"/>
                <a:ea typeface="Arial"/>
                <a:cs typeface="Arial"/>
                <a:sym typeface="Arial"/>
              </a:rPr>
              <a:t>The songwriter alludes to the passage of time by referencing Willie's age at death and contrasting it with the current state of his grave and memory. The old photograph, described as "torn, battered and stained and faded to yellow," serves as a poignant representation of how time has passed, yet Willie remains forever young in memory.</a:t>
            </a:r>
          </a:p>
          <a:p>
            <a:pPr algn="l" marL="539749" indent="-269875" lvl="1">
              <a:lnSpc>
                <a:spcPts val="3499"/>
              </a:lnSpc>
              <a:buAutoNum type="arabicPeriod" startAt="1"/>
            </a:pPr>
            <a:r>
              <a:rPr lang="en-US" sz="2499">
                <a:solidFill>
                  <a:srgbClr val="000000"/>
                </a:solidFill>
                <a:latin typeface="Arial"/>
                <a:ea typeface="Arial"/>
                <a:cs typeface="Arial"/>
                <a:sym typeface="Arial"/>
              </a:rPr>
              <a:t>The present-day imagery paints a serene and peaceful landscape with "a warm summer breeze," "red poppies dancing," and the sun shining "from under the clouds." This contrasts sharply with the implied historical setting of World War I, where there would have been gas attacks, barbed wires, and continuous gunfire. The beauty of the present setting serves as a stark juxtaposition to the devastation of the war era.</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423361"/>
            <a:ext cx="15609955" cy="1050924"/>
          </a:xfrm>
          <a:prstGeom prst="rect">
            <a:avLst/>
          </a:prstGeom>
        </p:spPr>
        <p:txBody>
          <a:bodyPr anchor="t" rtlCol="false" tIns="0" lIns="0" bIns="0" rIns="0">
            <a:spAutoFit/>
          </a:bodyPr>
          <a:lstStyle/>
          <a:p>
            <a:pPr algn="l">
              <a:lnSpc>
                <a:spcPts val="7700"/>
              </a:lnSpc>
            </a:pPr>
            <a:r>
              <a:rPr lang="en-US" sz="5500" b="true">
                <a:solidFill>
                  <a:srgbClr val="004716"/>
                </a:solidFill>
                <a:latin typeface="Arial Bold"/>
                <a:ea typeface="Arial Bold"/>
                <a:cs typeface="Arial Bold"/>
                <a:sym typeface="Arial Bold"/>
              </a:rPr>
              <a:t>Working with Sources (Answers)</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9" id="9"/>
          <p:cNvSpPr txBox="true"/>
          <p:nvPr/>
        </p:nvSpPr>
        <p:spPr>
          <a:xfrm rot="0">
            <a:off x="1028700" y="1575886"/>
            <a:ext cx="15609955" cy="74803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5. The "countless white crosses" symbolize the vast number of soldiers who lost their lives in the war. They serve as a haunting reminder of the human cost of conflict. The reference to "man's blind indifference to his fellow man" suggests the senseless nature of war, where life is often disregarded, and the sheer scale of loss can become numbing or abstract.</a:t>
            </a:r>
          </a:p>
          <a:p>
            <a:pPr algn="l">
              <a:lnSpc>
                <a:spcPts val="3499"/>
              </a:lnSpc>
            </a:pPr>
            <a:r>
              <a:rPr lang="en-US" sz="2499">
                <a:solidFill>
                  <a:srgbClr val="000000"/>
                </a:solidFill>
                <a:latin typeface="Arial"/>
                <a:ea typeface="Arial"/>
                <a:cs typeface="Arial"/>
                <a:sym typeface="Arial"/>
              </a:rPr>
              <a:t>6. </a:t>
            </a:r>
            <a:r>
              <a:rPr lang="en-US" sz="2499">
                <a:solidFill>
                  <a:srgbClr val="000000"/>
                </a:solidFill>
                <a:latin typeface="Arial"/>
                <a:ea typeface="Arial"/>
                <a:cs typeface="Arial"/>
                <a:sym typeface="Arial"/>
              </a:rPr>
              <a:t>The songwriter expresses a profound sense of sorrow and futility about war. He questions the reasons soldiers are called to war, especially considering the painful consequences. The repeated lines "it all happened again and again and again and again" convey a sense of despair at humanity's inability to learn from past conflicts, suggesting that the tragedies of wars like World War I continue to repeat themselves.</a:t>
            </a:r>
          </a:p>
          <a:p>
            <a:pPr algn="l">
              <a:lnSpc>
                <a:spcPts val="3499"/>
              </a:lnSpc>
            </a:pPr>
            <a:r>
              <a:rPr lang="en-US" sz="2499">
                <a:solidFill>
                  <a:srgbClr val="000000"/>
                </a:solidFill>
                <a:latin typeface="Arial"/>
                <a:ea typeface="Arial"/>
                <a:cs typeface="Arial"/>
                <a:sym typeface="Arial"/>
              </a:rPr>
              <a:t>7. </a:t>
            </a:r>
            <a:r>
              <a:rPr lang="en-US" sz="2499">
                <a:solidFill>
                  <a:srgbClr val="000000"/>
                </a:solidFill>
                <a:latin typeface="Arial"/>
                <a:ea typeface="Arial"/>
                <a:cs typeface="Arial"/>
                <a:sym typeface="Arial"/>
              </a:rPr>
              <a:t>This line conveys a sentiment of tragedy and condemnation. The term "butchered" implies that the generation was led to slaughter, emphasizing the senseless loss of life. "Damned" suggests a betrayal or condemnation of this generation by the forces that sent them to war, hinting at the idea that they were sacrificed for causes that may not have been just or worthy.</a:t>
            </a:r>
          </a:p>
          <a:p>
            <a:pPr algn="l">
              <a:lnSpc>
                <a:spcPts val="3499"/>
              </a:lnSpc>
            </a:pPr>
            <a:r>
              <a:rPr lang="en-US" sz="2499">
                <a:solidFill>
                  <a:srgbClr val="000000"/>
                </a:solidFill>
                <a:latin typeface="Arial"/>
                <a:ea typeface="Arial"/>
                <a:cs typeface="Arial"/>
                <a:sym typeface="Arial"/>
              </a:rPr>
              <a:t>8. </a:t>
            </a:r>
            <a:r>
              <a:rPr lang="en-US" sz="2499">
                <a:solidFill>
                  <a:srgbClr val="000000"/>
                </a:solidFill>
                <a:latin typeface="Arial"/>
                <a:ea typeface="Arial"/>
                <a:cs typeface="Arial"/>
                <a:sym typeface="Arial"/>
              </a:rPr>
              <a:t>The singer wonders if soldiers like Willie McBride went to war out of a sense of duty, for love, or perhaps due to societal pressures. He questions whether they believed that their participation would end all wars. By the end, the conclusion drawn is somber, suggesting that the sacrifices, sorrows, sufferings, and even the glories of the war were all in vain since similar conflicts continued to arise in subsequent generations.</a:t>
            </a:r>
          </a:p>
          <a:p>
            <a:pPr algn="l">
              <a:lnSpc>
                <a:spcPts val="3499"/>
              </a:lnSpc>
            </a:pP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318058"/>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Green Fields of France - The High Kings</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9" id="9"/>
          <p:cNvSpPr txBox="true"/>
          <p:nvPr/>
        </p:nvSpPr>
        <p:spPr>
          <a:xfrm rot="0">
            <a:off x="1028700" y="1481800"/>
            <a:ext cx="15609955" cy="57277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Written in </a:t>
            </a:r>
            <a:r>
              <a:rPr lang="en-US" sz="2499" b="true">
                <a:solidFill>
                  <a:srgbClr val="000000"/>
                </a:solidFill>
                <a:latin typeface="Arial Bold"/>
                <a:ea typeface="Arial Bold"/>
                <a:cs typeface="Arial Bold"/>
                <a:sym typeface="Arial Bold"/>
              </a:rPr>
              <a:t>1976</a:t>
            </a:r>
            <a:r>
              <a:rPr lang="en-US" sz="2499">
                <a:solidFill>
                  <a:srgbClr val="000000"/>
                </a:solidFill>
                <a:latin typeface="Arial"/>
                <a:ea typeface="Arial"/>
                <a:cs typeface="Arial"/>
                <a:sym typeface="Arial"/>
              </a:rPr>
              <a:t> by </a:t>
            </a:r>
            <a:r>
              <a:rPr lang="en-US" sz="2499" b="true">
                <a:solidFill>
                  <a:srgbClr val="000000"/>
                </a:solidFill>
                <a:latin typeface="Arial Bold"/>
                <a:ea typeface="Arial Bold"/>
                <a:cs typeface="Arial Bold"/>
                <a:sym typeface="Arial Bold"/>
              </a:rPr>
              <a:t>Eric Bogle</a:t>
            </a:r>
            <a:r>
              <a:rPr lang="en-US" sz="2499">
                <a:solidFill>
                  <a:srgbClr val="000000"/>
                </a:solidFill>
                <a:latin typeface="Arial"/>
                <a:ea typeface="Arial"/>
                <a:cs typeface="Arial"/>
                <a:sym typeface="Arial"/>
              </a:rPr>
              <a:t>, a </a:t>
            </a:r>
            <a:r>
              <a:rPr lang="en-US" sz="2499" b="true">
                <a:solidFill>
                  <a:srgbClr val="000000"/>
                </a:solidFill>
                <a:latin typeface="Arial Bold"/>
                <a:ea typeface="Arial Bold"/>
                <a:cs typeface="Arial Bold"/>
                <a:sym typeface="Arial Bold"/>
              </a:rPr>
              <a:t>Scottish-Australian songwriter</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song</a:t>
            </a:r>
            <a:r>
              <a:rPr lang="en-US" sz="2499">
                <a:solidFill>
                  <a:srgbClr val="000000"/>
                </a:solidFill>
                <a:latin typeface="Arial"/>
                <a:ea typeface="Arial"/>
                <a:cs typeface="Arial"/>
                <a:sym typeface="Arial"/>
              </a:rPr>
              <a:t>, also known as </a:t>
            </a:r>
            <a:r>
              <a:rPr lang="en-US" sz="2499" b="true">
                <a:solidFill>
                  <a:srgbClr val="000000"/>
                </a:solidFill>
                <a:latin typeface="Arial Bold"/>
                <a:ea typeface="Arial Bold"/>
                <a:cs typeface="Arial Bold"/>
                <a:sym typeface="Arial Bold"/>
              </a:rPr>
              <a:t>"No Man's Land"</a:t>
            </a:r>
            <a:r>
              <a:rPr lang="en-US" sz="2499">
                <a:solidFill>
                  <a:srgbClr val="000000"/>
                </a:solidFill>
                <a:latin typeface="Arial"/>
                <a:ea typeface="Arial"/>
                <a:cs typeface="Arial"/>
                <a:sym typeface="Arial"/>
              </a:rPr>
              <a:t> or </a:t>
            </a:r>
            <a:r>
              <a:rPr lang="en-US" sz="2499" b="true">
                <a:solidFill>
                  <a:srgbClr val="000000"/>
                </a:solidFill>
                <a:latin typeface="Arial Bold"/>
                <a:ea typeface="Arial Bold"/>
                <a:cs typeface="Arial Bold"/>
                <a:sym typeface="Arial Bold"/>
              </a:rPr>
              <a:t>"Willie McBride"</a:t>
            </a:r>
            <a:r>
              <a:rPr lang="en-US" sz="2499">
                <a:solidFill>
                  <a:srgbClr val="000000"/>
                </a:solidFill>
                <a:latin typeface="Arial"/>
                <a:ea typeface="Arial"/>
                <a:cs typeface="Arial"/>
                <a:sym typeface="Arial"/>
              </a:rPr>
              <a:t>, is a </a:t>
            </a:r>
            <a:r>
              <a:rPr lang="en-US" sz="2499" b="true">
                <a:solidFill>
                  <a:srgbClr val="000000"/>
                </a:solidFill>
                <a:latin typeface="Arial Bold"/>
                <a:ea typeface="Arial Bold"/>
                <a:cs typeface="Arial Bold"/>
                <a:sym typeface="Arial Bold"/>
              </a:rPr>
              <a:t>lament</a:t>
            </a:r>
            <a:r>
              <a:rPr lang="en-US" sz="2499">
                <a:solidFill>
                  <a:srgbClr val="000000"/>
                </a:solidFill>
                <a:latin typeface="Arial"/>
                <a:ea typeface="Arial"/>
                <a:cs typeface="Arial"/>
                <a:sym typeface="Arial"/>
              </a:rPr>
              <a:t> about the </a:t>
            </a:r>
            <a:r>
              <a:rPr lang="en-US" sz="2499" b="true">
                <a:solidFill>
                  <a:srgbClr val="000000"/>
                </a:solidFill>
                <a:latin typeface="Arial Bold"/>
                <a:ea typeface="Arial Bold"/>
                <a:cs typeface="Arial Bold"/>
                <a:sym typeface="Arial Bold"/>
              </a:rPr>
              <a:t>loss</a:t>
            </a:r>
            <a:r>
              <a:rPr lang="en-US" sz="2499">
                <a:solidFill>
                  <a:srgbClr val="000000"/>
                </a:solidFill>
                <a:latin typeface="Arial"/>
                <a:ea typeface="Arial"/>
                <a:cs typeface="Arial"/>
                <a:sym typeface="Arial"/>
              </a:rPr>
              <a:t> and </a:t>
            </a:r>
            <a:r>
              <a:rPr lang="en-US" sz="2499" b="true">
                <a:solidFill>
                  <a:srgbClr val="000000"/>
                </a:solidFill>
                <a:latin typeface="Arial Bold"/>
                <a:ea typeface="Arial Bold"/>
                <a:cs typeface="Arial Bold"/>
                <a:sym typeface="Arial Bold"/>
              </a:rPr>
              <a:t>futility of war</a:t>
            </a:r>
            <a:r>
              <a:rPr lang="en-US" sz="2499">
                <a:solidFill>
                  <a:srgbClr val="000000"/>
                </a:solidFill>
                <a:latin typeface="Arial"/>
                <a:ea typeface="Arial"/>
                <a:cs typeface="Arial"/>
                <a:sym typeface="Arial"/>
              </a:rPr>
              <a:t>. It tells the </a:t>
            </a:r>
            <a:r>
              <a:rPr lang="en-US" sz="2499" b="true">
                <a:solidFill>
                  <a:srgbClr val="000000"/>
                </a:solidFill>
                <a:latin typeface="Arial Bold"/>
                <a:ea typeface="Arial Bold"/>
                <a:cs typeface="Arial Bold"/>
                <a:sym typeface="Arial Bold"/>
              </a:rPr>
              <a:t>story</a:t>
            </a:r>
            <a:r>
              <a:rPr lang="en-US" sz="2499">
                <a:solidFill>
                  <a:srgbClr val="000000"/>
                </a:solidFill>
                <a:latin typeface="Arial"/>
                <a:ea typeface="Arial"/>
                <a:cs typeface="Arial"/>
                <a:sym typeface="Arial"/>
              </a:rPr>
              <a:t> of a </a:t>
            </a:r>
            <a:r>
              <a:rPr lang="en-US" sz="2499" b="true">
                <a:solidFill>
                  <a:srgbClr val="000000"/>
                </a:solidFill>
                <a:latin typeface="Arial Bold"/>
                <a:ea typeface="Arial Bold"/>
                <a:cs typeface="Arial Bold"/>
                <a:sym typeface="Arial Bold"/>
              </a:rPr>
              <a:t>visitor</a:t>
            </a:r>
            <a:r>
              <a:rPr lang="en-US" sz="2499">
                <a:solidFill>
                  <a:srgbClr val="000000"/>
                </a:solidFill>
                <a:latin typeface="Arial"/>
                <a:ea typeface="Arial"/>
                <a:cs typeface="Arial"/>
                <a:sym typeface="Arial"/>
              </a:rPr>
              <a:t> who comes across a </a:t>
            </a:r>
            <a:r>
              <a:rPr lang="en-US" sz="2499" b="true">
                <a:solidFill>
                  <a:srgbClr val="000000"/>
                </a:solidFill>
                <a:latin typeface="Arial Bold"/>
                <a:ea typeface="Arial Bold"/>
                <a:cs typeface="Arial Bold"/>
                <a:sym typeface="Arial Bold"/>
              </a:rPr>
              <a:t>grave</a:t>
            </a:r>
            <a:r>
              <a:rPr lang="en-US" sz="2499">
                <a:solidFill>
                  <a:srgbClr val="000000"/>
                </a:solidFill>
                <a:latin typeface="Arial"/>
                <a:ea typeface="Arial"/>
                <a:cs typeface="Arial"/>
                <a:sym typeface="Arial"/>
              </a:rPr>
              <a:t> in a </a:t>
            </a:r>
            <a:r>
              <a:rPr lang="en-US" sz="2499" b="true">
                <a:solidFill>
                  <a:srgbClr val="000000"/>
                </a:solidFill>
                <a:latin typeface="Arial Bold"/>
                <a:ea typeface="Arial Bold"/>
                <a:cs typeface="Arial Bold"/>
                <a:sym typeface="Arial Bold"/>
              </a:rPr>
              <a:t>WWI cemetery in France</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grave</a:t>
            </a:r>
            <a:r>
              <a:rPr lang="en-US" sz="2499">
                <a:solidFill>
                  <a:srgbClr val="000000"/>
                </a:solidFill>
                <a:latin typeface="Arial"/>
                <a:ea typeface="Arial"/>
                <a:cs typeface="Arial"/>
                <a:sym typeface="Arial"/>
              </a:rPr>
              <a:t> belongs to a </a:t>
            </a:r>
            <a:r>
              <a:rPr lang="en-US" sz="2499" b="true">
                <a:solidFill>
                  <a:srgbClr val="000000"/>
                </a:solidFill>
                <a:latin typeface="Arial Bold"/>
                <a:ea typeface="Arial Bold"/>
                <a:cs typeface="Arial Bold"/>
                <a:sym typeface="Arial Bold"/>
              </a:rPr>
              <a:t>young soldier</a:t>
            </a:r>
            <a:r>
              <a:rPr lang="en-US" sz="2499">
                <a:solidFill>
                  <a:srgbClr val="000000"/>
                </a:solidFill>
                <a:latin typeface="Arial"/>
                <a:ea typeface="Arial"/>
                <a:cs typeface="Arial"/>
                <a:sym typeface="Arial"/>
              </a:rPr>
              <a:t> named </a:t>
            </a:r>
            <a:r>
              <a:rPr lang="en-US" sz="2499" b="true">
                <a:solidFill>
                  <a:srgbClr val="000000"/>
                </a:solidFill>
                <a:latin typeface="Arial Bold"/>
                <a:ea typeface="Arial Bold"/>
                <a:cs typeface="Arial Bold"/>
                <a:sym typeface="Arial Bold"/>
              </a:rPr>
              <a:t>Willie McBride</a:t>
            </a:r>
            <a:r>
              <a:rPr lang="en-US" sz="2499">
                <a:solidFill>
                  <a:srgbClr val="000000"/>
                </a:solidFill>
                <a:latin typeface="Arial"/>
                <a:ea typeface="Arial"/>
                <a:cs typeface="Arial"/>
                <a:sym typeface="Arial"/>
              </a:rPr>
              <a:t>, who </a:t>
            </a:r>
            <a:r>
              <a:rPr lang="en-US" sz="2499" b="true">
                <a:solidFill>
                  <a:srgbClr val="000000"/>
                </a:solidFill>
                <a:latin typeface="Arial Bold"/>
                <a:ea typeface="Arial Bold"/>
                <a:cs typeface="Arial Bold"/>
                <a:sym typeface="Arial Bold"/>
              </a:rPr>
              <a:t>died</a:t>
            </a:r>
            <a:r>
              <a:rPr lang="en-US" sz="2499">
                <a:solidFill>
                  <a:srgbClr val="000000"/>
                </a:solidFill>
                <a:latin typeface="Arial"/>
                <a:ea typeface="Arial"/>
                <a:cs typeface="Arial"/>
                <a:sym typeface="Arial"/>
              </a:rPr>
              <a:t> in </a:t>
            </a:r>
            <a:r>
              <a:rPr lang="en-US" sz="2499" b="true">
                <a:solidFill>
                  <a:srgbClr val="000000"/>
                </a:solidFill>
                <a:latin typeface="Arial Bold"/>
                <a:ea typeface="Arial Bold"/>
                <a:cs typeface="Arial Bold"/>
                <a:sym typeface="Arial Bold"/>
              </a:rPr>
              <a:t>1916</a:t>
            </a:r>
            <a:r>
              <a:rPr lang="en-US" sz="2499">
                <a:solidFill>
                  <a:srgbClr val="000000"/>
                </a:solidFill>
                <a:latin typeface="Arial"/>
                <a:ea typeface="Arial"/>
                <a:cs typeface="Arial"/>
                <a:sym typeface="Arial"/>
              </a:rPr>
              <a:t> at the </a:t>
            </a:r>
            <a:r>
              <a:rPr lang="en-US" sz="2499" b="true">
                <a:solidFill>
                  <a:srgbClr val="000000"/>
                </a:solidFill>
                <a:latin typeface="Arial Bold"/>
                <a:ea typeface="Arial Bold"/>
                <a:cs typeface="Arial Bold"/>
                <a:sym typeface="Arial Bold"/>
              </a:rPr>
              <a:t>age of 19</a:t>
            </a:r>
            <a:r>
              <a:rPr lang="en-US" sz="2499">
                <a:solidFill>
                  <a:srgbClr val="000000"/>
                </a:solidFill>
                <a:latin typeface="Arial"/>
                <a:ea typeface="Arial"/>
                <a:cs typeface="Arial"/>
                <a:sym typeface="Arial"/>
              </a:rPr>
              <a:t>. Bogle's </a:t>
            </a:r>
            <a:r>
              <a:rPr lang="en-US" sz="2499" b="true">
                <a:solidFill>
                  <a:srgbClr val="000000"/>
                </a:solidFill>
                <a:latin typeface="Arial Bold"/>
                <a:ea typeface="Arial Bold"/>
                <a:cs typeface="Arial Bold"/>
                <a:sym typeface="Arial Bold"/>
              </a:rPr>
              <a:t>decision</a:t>
            </a:r>
            <a:r>
              <a:rPr lang="en-US" sz="2499">
                <a:solidFill>
                  <a:srgbClr val="000000"/>
                </a:solidFill>
                <a:latin typeface="Arial"/>
                <a:ea typeface="Arial"/>
                <a:cs typeface="Arial"/>
                <a:sym typeface="Arial"/>
              </a:rPr>
              <a:t> to choose an </a:t>
            </a:r>
            <a:r>
              <a:rPr lang="en-US" sz="2499" b="true">
                <a:solidFill>
                  <a:srgbClr val="000000"/>
                </a:solidFill>
                <a:latin typeface="Arial Bold"/>
                <a:ea typeface="Arial Bold"/>
                <a:cs typeface="Arial Bold"/>
                <a:sym typeface="Arial Bold"/>
              </a:rPr>
              <a:t>Irish name</a:t>
            </a:r>
            <a:r>
              <a:rPr lang="en-US" sz="2499">
                <a:solidFill>
                  <a:srgbClr val="000000"/>
                </a:solidFill>
                <a:latin typeface="Arial"/>
                <a:ea typeface="Arial"/>
                <a:cs typeface="Arial"/>
                <a:sym typeface="Arial"/>
              </a:rPr>
              <a:t>, "Willie McBride", was </a:t>
            </a:r>
            <a:r>
              <a:rPr lang="en-US" sz="2499" b="true">
                <a:solidFill>
                  <a:srgbClr val="000000"/>
                </a:solidFill>
                <a:latin typeface="Arial Bold"/>
                <a:ea typeface="Arial Bold"/>
                <a:cs typeface="Arial Bold"/>
                <a:sym typeface="Arial Bold"/>
              </a:rPr>
              <a:t>deliberate</a:t>
            </a:r>
            <a:r>
              <a:rPr lang="en-US" sz="2499">
                <a:solidFill>
                  <a:srgbClr val="000000"/>
                </a:solidFill>
                <a:latin typeface="Arial"/>
                <a:ea typeface="Arial"/>
                <a:cs typeface="Arial"/>
                <a:sym typeface="Arial"/>
              </a:rPr>
              <a:t>. During the </a:t>
            </a:r>
            <a:r>
              <a:rPr lang="en-US" sz="2499" b="true">
                <a:solidFill>
                  <a:srgbClr val="000000"/>
                </a:solidFill>
                <a:latin typeface="Arial Bold"/>
                <a:ea typeface="Arial Bold"/>
                <a:cs typeface="Arial Bold"/>
                <a:sym typeface="Arial Bold"/>
              </a:rPr>
              <a:t>time</a:t>
            </a:r>
            <a:r>
              <a:rPr lang="en-US" sz="2499">
                <a:solidFill>
                  <a:srgbClr val="000000"/>
                </a:solidFill>
                <a:latin typeface="Arial"/>
                <a:ea typeface="Arial"/>
                <a:cs typeface="Arial"/>
                <a:sym typeface="Arial"/>
              </a:rPr>
              <a:t> of the </a:t>
            </a:r>
            <a:r>
              <a:rPr lang="en-US" sz="2499" b="true">
                <a:solidFill>
                  <a:srgbClr val="000000"/>
                </a:solidFill>
                <a:latin typeface="Arial Bold"/>
                <a:ea typeface="Arial Bold"/>
                <a:cs typeface="Arial Bold"/>
                <a:sym typeface="Arial Bold"/>
              </a:rPr>
              <a:t>song's composition</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Troubles</a:t>
            </a:r>
            <a:r>
              <a:rPr lang="en-US" sz="2499">
                <a:solidFill>
                  <a:srgbClr val="000000"/>
                </a:solidFill>
                <a:latin typeface="Arial"/>
                <a:ea typeface="Arial"/>
                <a:cs typeface="Arial"/>
                <a:sym typeface="Arial"/>
              </a:rPr>
              <a:t> – a </a:t>
            </a:r>
            <a:r>
              <a:rPr lang="en-US" sz="2499" b="true">
                <a:solidFill>
                  <a:srgbClr val="000000"/>
                </a:solidFill>
                <a:latin typeface="Arial Bold"/>
                <a:ea typeface="Arial Bold"/>
                <a:cs typeface="Arial Bold"/>
                <a:sym typeface="Arial Bold"/>
              </a:rPr>
              <a:t>violent</a:t>
            </a:r>
            <a:r>
              <a:rPr lang="en-US" sz="2499">
                <a:solidFill>
                  <a:srgbClr val="000000"/>
                </a:solidFill>
                <a:latin typeface="Arial"/>
                <a:ea typeface="Arial"/>
                <a:cs typeface="Arial"/>
                <a:sym typeface="Arial"/>
              </a:rPr>
              <a:t> and </a:t>
            </a:r>
            <a:r>
              <a:rPr lang="en-US" sz="2499" b="true">
                <a:solidFill>
                  <a:srgbClr val="000000"/>
                </a:solidFill>
                <a:latin typeface="Arial Bold"/>
                <a:ea typeface="Arial Bold"/>
                <a:cs typeface="Arial Bold"/>
                <a:sym typeface="Arial Bold"/>
              </a:rPr>
              <a:t>complex political conflict</a:t>
            </a:r>
            <a:r>
              <a:rPr lang="en-US" sz="2499">
                <a:solidFill>
                  <a:srgbClr val="000000"/>
                </a:solidFill>
                <a:latin typeface="Arial"/>
                <a:ea typeface="Arial"/>
                <a:cs typeface="Arial"/>
                <a:sym typeface="Arial"/>
              </a:rPr>
              <a:t> in </a:t>
            </a:r>
            <a:r>
              <a:rPr lang="en-US" sz="2499" b="true">
                <a:solidFill>
                  <a:srgbClr val="000000"/>
                </a:solidFill>
                <a:latin typeface="Arial Bold"/>
                <a:ea typeface="Arial Bold"/>
                <a:cs typeface="Arial Bold"/>
                <a:sym typeface="Arial Bold"/>
              </a:rPr>
              <a:t>Northern Ireland</a:t>
            </a:r>
            <a:r>
              <a:rPr lang="en-US" sz="2499">
                <a:solidFill>
                  <a:srgbClr val="000000"/>
                </a:solidFill>
                <a:latin typeface="Arial"/>
                <a:ea typeface="Arial"/>
                <a:cs typeface="Arial"/>
                <a:sym typeface="Arial"/>
              </a:rPr>
              <a:t> – was at its </a:t>
            </a:r>
            <a:r>
              <a:rPr lang="en-US" sz="2499" b="true">
                <a:solidFill>
                  <a:srgbClr val="000000"/>
                </a:solidFill>
                <a:latin typeface="Arial Bold"/>
                <a:ea typeface="Arial Bold"/>
                <a:cs typeface="Arial Bold"/>
                <a:sym typeface="Arial Bold"/>
              </a:rPr>
              <a:t>height</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Anti-Irish sentiment</a:t>
            </a:r>
            <a:r>
              <a:rPr lang="en-US" sz="2499">
                <a:solidFill>
                  <a:srgbClr val="000000"/>
                </a:solidFill>
                <a:latin typeface="Arial"/>
                <a:ea typeface="Arial"/>
                <a:cs typeface="Arial"/>
                <a:sym typeface="Arial"/>
              </a:rPr>
              <a:t> was </a:t>
            </a:r>
            <a:r>
              <a:rPr lang="en-US" sz="2499" b="true">
                <a:solidFill>
                  <a:srgbClr val="000000"/>
                </a:solidFill>
                <a:latin typeface="Arial Bold"/>
                <a:ea typeface="Arial Bold"/>
                <a:cs typeface="Arial Bold"/>
                <a:sym typeface="Arial Bold"/>
              </a:rPr>
              <a:t>pervasive</a:t>
            </a:r>
            <a:r>
              <a:rPr lang="en-US" sz="2499">
                <a:solidFill>
                  <a:srgbClr val="000000"/>
                </a:solidFill>
                <a:latin typeface="Arial"/>
                <a:ea typeface="Arial"/>
                <a:cs typeface="Arial"/>
                <a:sym typeface="Arial"/>
              </a:rPr>
              <a:t> in parts of the </a:t>
            </a:r>
            <a:r>
              <a:rPr lang="en-US" sz="2499" b="true">
                <a:solidFill>
                  <a:srgbClr val="000000"/>
                </a:solidFill>
                <a:latin typeface="Arial Bold"/>
                <a:ea typeface="Arial Bold"/>
                <a:cs typeface="Arial Bold"/>
                <a:sym typeface="Arial Bold"/>
              </a:rPr>
              <a:t>UK</a:t>
            </a:r>
            <a:r>
              <a:rPr lang="en-US" sz="2499">
                <a:solidFill>
                  <a:srgbClr val="000000"/>
                </a:solidFill>
                <a:latin typeface="Arial"/>
                <a:ea typeface="Arial"/>
                <a:cs typeface="Arial"/>
                <a:sym typeface="Arial"/>
              </a:rPr>
              <a:t>, and Bogle wanted to </a:t>
            </a:r>
            <a:r>
              <a:rPr lang="en-US" sz="2499" b="true">
                <a:solidFill>
                  <a:srgbClr val="000000"/>
                </a:solidFill>
                <a:latin typeface="Arial Bold"/>
                <a:ea typeface="Arial Bold"/>
                <a:cs typeface="Arial Bold"/>
                <a:sym typeface="Arial Bold"/>
              </a:rPr>
              <a:t>remind listeners</a:t>
            </a:r>
            <a:r>
              <a:rPr lang="en-US" sz="2499">
                <a:solidFill>
                  <a:srgbClr val="000000"/>
                </a:solidFill>
                <a:latin typeface="Arial"/>
                <a:ea typeface="Arial"/>
                <a:cs typeface="Arial"/>
                <a:sym typeface="Arial"/>
              </a:rPr>
              <a:t> of the </a:t>
            </a:r>
            <a:r>
              <a:rPr lang="en-US" sz="2499" b="true">
                <a:solidFill>
                  <a:srgbClr val="000000"/>
                </a:solidFill>
                <a:latin typeface="Arial Bold"/>
                <a:ea typeface="Arial Bold"/>
                <a:cs typeface="Arial Bold"/>
                <a:sym typeface="Arial Bold"/>
              </a:rPr>
              <a:t>sacrifices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Irish</a:t>
            </a:r>
            <a:r>
              <a:rPr lang="en-US" sz="2499">
                <a:solidFill>
                  <a:srgbClr val="000000"/>
                </a:solidFill>
                <a:latin typeface="Arial"/>
                <a:ea typeface="Arial"/>
                <a:cs typeface="Arial"/>
                <a:sym typeface="Arial"/>
              </a:rPr>
              <a:t> had made during </a:t>
            </a:r>
            <a:r>
              <a:rPr lang="en-US" sz="2499" b="true">
                <a:solidFill>
                  <a:srgbClr val="000000"/>
                </a:solidFill>
                <a:latin typeface="Arial Bold"/>
                <a:ea typeface="Arial Bold"/>
                <a:cs typeface="Arial Bold"/>
                <a:sym typeface="Arial Bold"/>
              </a:rPr>
              <a:t>WWI</a:t>
            </a:r>
            <a:r>
              <a:rPr lang="en-US" sz="2499">
                <a:solidFill>
                  <a:srgbClr val="000000"/>
                </a:solidFill>
                <a:latin typeface="Arial"/>
                <a:ea typeface="Arial"/>
                <a:cs typeface="Arial"/>
                <a:sym typeface="Arial"/>
              </a:rPr>
              <a:t>, in an </a:t>
            </a:r>
            <a:r>
              <a:rPr lang="en-US" sz="2499" b="true">
                <a:solidFill>
                  <a:srgbClr val="000000"/>
                </a:solidFill>
                <a:latin typeface="Arial Bold"/>
                <a:ea typeface="Arial Bold"/>
                <a:cs typeface="Arial Bold"/>
                <a:sym typeface="Arial Bold"/>
              </a:rPr>
              <a:t>attempt</a:t>
            </a:r>
            <a:r>
              <a:rPr lang="en-US" sz="2499">
                <a:solidFill>
                  <a:srgbClr val="000000"/>
                </a:solidFill>
                <a:latin typeface="Arial"/>
                <a:ea typeface="Arial"/>
                <a:cs typeface="Arial"/>
                <a:sym typeface="Arial"/>
              </a:rPr>
              <a:t> to </a:t>
            </a:r>
            <a:r>
              <a:rPr lang="en-US" sz="2499" b="true">
                <a:solidFill>
                  <a:srgbClr val="000000"/>
                </a:solidFill>
                <a:latin typeface="Arial Bold"/>
                <a:ea typeface="Arial Bold"/>
                <a:cs typeface="Arial Bold"/>
                <a:sym typeface="Arial Bold"/>
              </a:rPr>
              <a:t>foster understanding</a:t>
            </a:r>
            <a:r>
              <a:rPr lang="en-US" sz="2499">
                <a:solidFill>
                  <a:srgbClr val="000000"/>
                </a:solidFill>
                <a:latin typeface="Arial"/>
                <a:ea typeface="Arial"/>
                <a:cs typeface="Arial"/>
                <a:sym typeface="Arial"/>
              </a:rPr>
              <a:t> and </a:t>
            </a:r>
            <a:r>
              <a:rPr lang="en-US" sz="2499" b="true">
                <a:solidFill>
                  <a:srgbClr val="000000"/>
                </a:solidFill>
                <a:latin typeface="Arial Bold"/>
                <a:ea typeface="Arial Bold"/>
                <a:cs typeface="Arial Bold"/>
                <a:sym typeface="Arial Bold"/>
              </a:rPr>
              <a:t>compassion</a:t>
            </a:r>
            <a:r>
              <a:rPr lang="en-US" sz="2499">
                <a:solidFill>
                  <a:srgbClr val="000000"/>
                </a:solidFill>
                <a:latin typeface="Arial"/>
                <a:ea typeface="Arial"/>
                <a:cs typeface="Arial"/>
                <a:sym typeface="Arial"/>
              </a:rPr>
              <a:t> amidst the </a:t>
            </a:r>
            <a:r>
              <a:rPr lang="en-US" sz="2499" b="true">
                <a:solidFill>
                  <a:srgbClr val="000000"/>
                </a:solidFill>
                <a:latin typeface="Arial Bold"/>
                <a:ea typeface="Arial Bold"/>
                <a:cs typeface="Arial Bold"/>
                <a:sym typeface="Arial Bold"/>
              </a:rPr>
              <a:t>contemporary conflict</a:t>
            </a:r>
            <a:r>
              <a:rPr lang="en-US" sz="2499">
                <a:solidFill>
                  <a:srgbClr val="000000"/>
                </a:solidFill>
                <a:latin typeface="Arial"/>
                <a:ea typeface="Arial"/>
                <a:cs typeface="Arial"/>
                <a:sym typeface="Arial"/>
              </a:rPr>
              <a:t>.</a:t>
            </a:r>
          </a:p>
          <a:p>
            <a:pPr algn="l">
              <a:lnSpc>
                <a:spcPts val="3499"/>
              </a:lnSpc>
            </a:pPr>
            <a:r>
              <a:rPr lang="en-US" sz="2499">
                <a:solidFill>
                  <a:srgbClr val="000000"/>
                </a:solidFill>
                <a:latin typeface="Arial"/>
                <a:ea typeface="Arial"/>
                <a:cs typeface="Arial"/>
                <a:sym typeface="Arial"/>
              </a:rPr>
              <a:t>Through its </a:t>
            </a:r>
            <a:r>
              <a:rPr lang="en-US" sz="2499" b="true">
                <a:solidFill>
                  <a:srgbClr val="000000"/>
                </a:solidFill>
                <a:latin typeface="Arial Bold"/>
                <a:ea typeface="Arial Bold"/>
                <a:cs typeface="Arial Bold"/>
                <a:sym typeface="Arial Bold"/>
              </a:rPr>
              <a:t>poignant lyrics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song contemplates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reasons Willie might have gone to war</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imagining</a:t>
            </a:r>
            <a:r>
              <a:rPr lang="en-US" sz="2499">
                <a:solidFill>
                  <a:srgbClr val="000000"/>
                </a:solidFill>
                <a:latin typeface="Arial"/>
                <a:ea typeface="Arial"/>
                <a:cs typeface="Arial"/>
                <a:sym typeface="Arial"/>
              </a:rPr>
              <a:t> perhaps he </a:t>
            </a:r>
            <a:r>
              <a:rPr lang="en-US" sz="2499" b="true">
                <a:solidFill>
                  <a:srgbClr val="000000"/>
                </a:solidFill>
                <a:latin typeface="Arial Bold"/>
                <a:ea typeface="Arial Bold"/>
                <a:cs typeface="Arial Bold"/>
                <a:sym typeface="Arial Bold"/>
              </a:rPr>
              <a:t>loved a sweetheart</a:t>
            </a:r>
            <a:r>
              <a:rPr lang="en-US" sz="2499">
                <a:solidFill>
                  <a:srgbClr val="000000"/>
                </a:solidFill>
                <a:latin typeface="Arial"/>
                <a:ea typeface="Arial"/>
                <a:cs typeface="Arial"/>
                <a:sym typeface="Arial"/>
              </a:rPr>
              <a:t>, or was it </a:t>
            </a:r>
            <a:r>
              <a:rPr lang="en-US" sz="2499" b="true">
                <a:solidFill>
                  <a:srgbClr val="000000"/>
                </a:solidFill>
                <a:latin typeface="Arial Bold"/>
                <a:ea typeface="Arial Bold"/>
                <a:cs typeface="Arial Bold"/>
                <a:sym typeface="Arial Bold"/>
              </a:rPr>
              <a:t>purely for king and country</a:t>
            </a:r>
            <a:r>
              <a:rPr lang="en-US" sz="2499">
                <a:solidFill>
                  <a:srgbClr val="000000"/>
                </a:solidFill>
                <a:latin typeface="Arial"/>
                <a:ea typeface="Arial"/>
                <a:cs typeface="Arial"/>
                <a:sym typeface="Arial"/>
              </a:rPr>
              <a:t>. It </a:t>
            </a:r>
            <a:r>
              <a:rPr lang="en-US" sz="2499" b="true">
                <a:solidFill>
                  <a:srgbClr val="000000"/>
                </a:solidFill>
                <a:latin typeface="Arial Bold"/>
                <a:ea typeface="Arial Bold"/>
                <a:cs typeface="Arial Bold"/>
                <a:sym typeface="Arial Bold"/>
              </a:rPr>
              <a:t>ponders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stark contrast</a:t>
            </a:r>
            <a:r>
              <a:rPr lang="en-US" sz="2499">
                <a:solidFill>
                  <a:srgbClr val="000000"/>
                </a:solidFill>
                <a:latin typeface="Arial"/>
                <a:ea typeface="Arial"/>
                <a:cs typeface="Arial"/>
                <a:sym typeface="Arial"/>
              </a:rPr>
              <a:t> between the </a:t>
            </a:r>
            <a:r>
              <a:rPr lang="en-US" sz="2499" b="true">
                <a:solidFill>
                  <a:srgbClr val="000000"/>
                </a:solidFill>
                <a:latin typeface="Arial Bold"/>
                <a:ea typeface="Arial Bold"/>
                <a:cs typeface="Arial Bold"/>
                <a:sym typeface="Arial Bold"/>
              </a:rPr>
              <a:t>jubilant send-off young soldiers received</a:t>
            </a:r>
            <a:r>
              <a:rPr lang="en-US" sz="2499">
                <a:solidFill>
                  <a:srgbClr val="000000"/>
                </a:solidFill>
                <a:latin typeface="Arial"/>
                <a:ea typeface="Arial"/>
                <a:cs typeface="Arial"/>
                <a:sym typeface="Arial"/>
              </a:rPr>
              <a:t> and the </a:t>
            </a:r>
            <a:r>
              <a:rPr lang="en-US" sz="2499" b="true">
                <a:solidFill>
                  <a:srgbClr val="000000"/>
                </a:solidFill>
                <a:latin typeface="Arial Bold"/>
                <a:ea typeface="Arial Bold"/>
                <a:cs typeface="Arial Bold"/>
                <a:sym typeface="Arial Bold"/>
              </a:rPr>
              <a:t>tragic reality of their deaths</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chorus</a:t>
            </a:r>
            <a:r>
              <a:rPr lang="en-US" sz="2499">
                <a:solidFill>
                  <a:srgbClr val="000000"/>
                </a:solidFill>
                <a:latin typeface="Arial"/>
                <a:ea typeface="Arial"/>
                <a:cs typeface="Arial"/>
                <a:sym typeface="Arial"/>
              </a:rPr>
              <a:t>, which talks about the </a:t>
            </a:r>
            <a:r>
              <a:rPr lang="en-US" sz="2499" b="true">
                <a:solidFill>
                  <a:srgbClr val="000000"/>
                </a:solidFill>
                <a:latin typeface="Arial Bold"/>
                <a:ea typeface="Arial Bold"/>
                <a:cs typeface="Arial Bold"/>
                <a:sym typeface="Arial Bold"/>
              </a:rPr>
              <a:t>"green fields of France"</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alludes</a:t>
            </a:r>
            <a:r>
              <a:rPr lang="en-US" sz="2499">
                <a:solidFill>
                  <a:srgbClr val="000000"/>
                </a:solidFill>
                <a:latin typeface="Arial"/>
                <a:ea typeface="Arial"/>
                <a:cs typeface="Arial"/>
                <a:sym typeface="Arial"/>
              </a:rPr>
              <a:t> to the </a:t>
            </a:r>
            <a:r>
              <a:rPr lang="en-US" sz="2499" b="true">
                <a:solidFill>
                  <a:srgbClr val="000000"/>
                </a:solidFill>
                <a:latin typeface="Arial Bold"/>
                <a:ea typeface="Arial Bold"/>
                <a:cs typeface="Arial Bold"/>
                <a:sym typeface="Arial Bold"/>
              </a:rPr>
              <a:t>tragic irony</a:t>
            </a:r>
            <a:r>
              <a:rPr lang="en-US" sz="2499">
                <a:solidFill>
                  <a:srgbClr val="000000"/>
                </a:solidFill>
                <a:latin typeface="Arial"/>
                <a:ea typeface="Arial"/>
                <a:cs typeface="Arial"/>
                <a:sym typeface="Arial"/>
              </a:rPr>
              <a:t> that the </a:t>
            </a:r>
            <a:r>
              <a:rPr lang="en-US" sz="2499" b="true">
                <a:solidFill>
                  <a:srgbClr val="000000"/>
                </a:solidFill>
                <a:latin typeface="Arial Bold"/>
                <a:ea typeface="Arial Bold"/>
                <a:cs typeface="Arial Bold"/>
                <a:sym typeface="Arial Bold"/>
              </a:rPr>
              <a:t>once bloody battlefields of WWI</a:t>
            </a:r>
            <a:r>
              <a:rPr lang="en-US" sz="2499">
                <a:solidFill>
                  <a:srgbClr val="000000"/>
                </a:solidFill>
                <a:latin typeface="Arial"/>
                <a:ea typeface="Arial"/>
                <a:cs typeface="Arial"/>
                <a:sym typeface="Arial"/>
              </a:rPr>
              <a:t>, where </a:t>
            </a:r>
            <a:r>
              <a:rPr lang="en-US" sz="2499" b="true">
                <a:solidFill>
                  <a:srgbClr val="000000"/>
                </a:solidFill>
                <a:latin typeface="Arial Bold"/>
                <a:ea typeface="Arial Bold"/>
                <a:cs typeface="Arial Bold"/>
                <a:sym typeface="Arial Bold"/>
              </a:rPr>
              <a:t>countless young men died</a:t>
            </a:r>
            <a:r>
              <a:rPr lang="en-US" sz="2499">
                <a:solidFill>
                  <a:srgbClr val="000000"/>
                </a:solidFill>
                <a:latin typeface="Arial"/>
                <a:ea typeface="Arial"/>
                <a:cs typeface="Arial"/>
                <a:sym typeface="Arial"/>
              </a:rPr>
              <a:t>, have now </a:t>
            </a:r>
            <a:r>
              <a:rPr lang="en-US" sz="2499" b="true">
                <a:solidFill>
                  <a:srgbClr val="000000"/>
                </a:solidFill>
                <a:latin typeface="Arial Bold"/>
                <a:ea typeface="Arial Bold"/>
                <a:cs typeface="Arial Bold"/>
                <a:sym typeface="Arial Bold"/>
              </a:rPr>
              <a:t>returned</a:t>
            </a:r>
            <a:r>
              <a:rPr lang="en-US" sz="2499">
                <a:solidFill>
                  <a:srgbClr val="000000"/>
                </a:solidFill>
                <a:latin typeface="Arial"/>
                <a:ea typeface="Arial"/>
                <a:cs typeface="Arial"/>
                <a:sym typeface="Arial"/>
              </a:rPr>
              <a:t> to </a:t>
            </a:r>
            <a:r>
              <a:rPr lang="en-US" sz="2499" b="true">
                <a:solidFill>
                  <a:srgbClr val="000000"/>
                </a:solidFill>
                <a:latin typeface="Arial Bold"/>
                <a:ea typeface="Arial Bold"/>
                <a:cs typeface="Arial Bold"/>
                <a:sym typeface="Arial Bold"/>
              </a:rPr>
              <a:t>peaceful fields</a:t>
            </a:r>
            <a:r>
              <a:rPr lang="en-US" sz="2499">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406434"/>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Green Fields of France - The High Kings</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9" id="9"/>
          <p:cNvSpPr txBox="true"/>
          <p:nvPr/>
        </p:nvSpPr>
        <p:spPr>
          <a:xfrm rot="0">
            <a:off x="1028700" y="1570177"/>
            <a:ext cx="15609955" cy="30988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The </a:t>
            </a:r>
            <a:r>
              <a:rPr lang="en-US" sz="2499" b="true">
                <a:solidFill>
                  <a:srgbClr val="000000"/>
                </a:solidFill>
                <a:latin typeface="Arial Bold"/>
                <a:ea typeface="Arial Bold"/>
                <a:cs typeface="Arial Bold"/>
                <a:sym typeface="Arial Bold"/>
              </a:rPr>
              <a:t>song</a:t>
            </a:r>
            <a:r>
              <a:rPr lang="en-US" sz="2499">
                <a:solidFill>
                  <a:srgbClr val="000000"/>
                </a:solidFill>
                <a:latin typeface="Arial"/>
                <a:ea typeface="Arial"/>
                <a:cs typeface="Arial"/>
                <a:sym typeface="Arial"/>
              </a:rPr>
              <a:t> has been </a:t>
            </a:r>
            <a:r>
              <a:rPr lang="en-US" sz="2499" b="true">
                <a:solidFill>
                  <a:srgbClr val="000000"/>
                </a:solidFill>
                <a:latin typeface="Arial Bold"/>
                <a:ea typeface="Arial Bold"/>
                <a:cs typeface="Arial Bold"/>
                <a:sym typeface="Arial Bold"/>
              </a:rPr>
              <a:t>covered</a:t>
            </a:r>
            <a:r>
              <a:rPr lang="en-US" sz="2499">
                <a:solidFill>
                  <a:srgbClr val="000000"/>
                </a:solidFill>
                <a:latin typeface="Arial"/>
                <a:ea typeface="Arial"/>
                <a:cs typeface="Arial"/>
                <a:sym typeface="Arial"/>
              </a:rPr>
              <a:t> by </a:t>
            </a:r>
            <a:r>
              <a:rPr lang="en-US" sz="2499" b="true">
                <a:solidFill>
                  <a:srgbClr val="000000"/>
                </a:solidFill>
                <a:latin typeface="Arial Bold"/>
                <a:ea typeface="Arial Bold"/>
                <a:cs typeface="Arial Bold"/>
                <a:sym typeface="Arial Bold"/>
              </a:rPr>
              <a:t>numerous artists</a:t>
            </a:r>
            <a:r>
              <a:rPr lang="en-US" sz="2499">
                <a:solidFill>
                  <a:srgbClr val="000000"/>
                </a:solidFill>
                <a:latin typeface="Arial"/>
                <a:ea typeface="Arial"/>
                <a:cs typeface="Arial"/>
                <a:sym typeface="Arial"/>
              </a:rPr>
              <a:t> and has become an </a:t>
            </a:r>
            <a:r>
              <a:rPr lang="en-US" sz="2499" b="true">
                <a:solidFill>
                  <a:srgbClr val="000000"/>
                </a:solidFill>
                <a:latin typeface="Arial Bold"/>
                <a:ea typeface="Arial Bold"/>
                <a:cs typeface="Arial Bold"/>
                <a:sym typeface="Arial Bold"/>
              </a:rPr>
              <a:t>anthem for peace</a:t>
            </a:r>
            <a:r>
              <a:rPr lang="en-US" sz="2499">
                <a:solidFill>
                  <a:srgbClr val="000000"/>
                </a:solidFill>
                <a:latin typeface="Arial"/>
                <a:ea typeface="Arial"/>
                <a:cs typeface="Arial"/>
                <a:sym typeface="Arial"/>
              </a:rPr>
              <a:t> and a </a:t>
            </a:r>
            <a:r>
              <a:rPr lang="en-US" sz="2499" b="true">
                <a:solidFill>
                  <a:srgbClr val="000000"/>
                </a:solidFill>
                <a:latin typeface="Arial Bold"/>
                <a:ea typeface="Arial Bold"/>
                <a:cs typeface="Arial Bold"/>
                <a:sym typeface="Arial Bold"/>
              </a:rPr>
              <a:t>poignant reminder</a:t>
            </a:r>
            <a:r>
              <a:rPr lang="en-US" sz="2499">
                <a:solidFill>
                  <a:srgbClr val="000000"/>
                </a:solidFill>
                <a:latin typeface="Arial"/>
                <a:ea typeface="Arial"/>
                <a:cs typeface="Arial"/>
                <a:sym typeface="Arial"/>
              </a:rPr>
              <a:t> of the </a:t>
            </a:r>
            <a:r>
              <a:rPr lang="en-US" sz="2499" b="true">
                <a:solidFill>
                  <a:srgbClr val="000000"/>
                </a:solidFill>
                <a:latin typeface="Arial Bold"/>
                <a:ea typeface="Arial Bold"/>
                <a:cs typeface="Arial Bold"/>
                <a:sym typeface="Arial Bold"/>
              </a:rPr>
              <a:t>costs of war</a:t>
            </a:r>
            <a:r>
              <a:rPr lang="en-US" sz="2499">
                <a:solidFill>
                  <a:srgbClr val="000000"/>
                </a:solidFill>
                <a:latin typeface="Arial"/>
                <a:ea typeface="Arial"/>
                <a:cs typeface="Arial"/>
                <a:sym typeface="Arial"/>
              </a:rPr>
              <a:t>. It has </a:t>
            </a:r>
            <a:r>
              <a:rPr lang="en-US" sz="2499" b="true">
                <a:solidFill>
                  <a:srgbClr val="000000"/>
                </a:solidFill>
                <a:latin typeface="Arial Bold"/>
                <a:ea typeface="Arial Bold"/>
                <a:cs typeface="Arial Bold"/>
                <a:sym typeface="Arial Bold"/>
              </a:rPr>
              <a:t>particular resonance</a:t>
            </a:r>
            <a:r>
              <a:rPr lang="en-US" sz="2499">
                <a:solidFill>
                  <a:srgbClr val="000000"/>
                </a:solidFill>
                <a:latin typeface="Arial"/>
                <a:ea typeface="Arial"/>
                <a:cs typeface="Arial"/>
                <a:sym typeface="Arial"/>
              </a:rPr>
              <a:t> for the </a:t>
            </a:r>
            <a:r>
              <a:rPr lang="en-US" sz="2499" b="true">
                <a:solidFill>
                  <a:srgbClr val="000000"/>
                </a:solidFill>
                <a:latin typeface="Arial Bold"/>
                <a:ea typeface="Arial Bold"/>
                <a:cs typeface="Arial Bold"/>
                <a:sym typeface="Arial Bold"/>
              </a:rPr>
              <a:t>Irish</a:t>
            </a:r>
            <a:r>
              <a:rPr lang="en-US" sz="2499">
                <a:solidFill>
                  <a:srgbClr val="000000"/>
                </a:solidFill>
                <a:latin typeface="Arial"/>
                <a:ea typeface="Arial"/>
                <a:cs typeface="Arial"/>
                <a:sym typeface="Arial"/>
              </a:rPr>
              <a:t>, many of whom </a:t>
            </a:r>
            <a:r>
              <a:rPr lang="en-US" sz="2499" b="true">
                <a:solidFill>
                  <a:srgbClr val="000000"/>
                </a:solidFill>
                <a:latin typeface="Arial Bold"/>
                <a:ea typeface="Arial Bold"/>
                <a:cs typeface="Arial Bold"/>
                <a:sym typeface="Arial Bold"/>
              </a:rPr>
              <a:t>fought in WWI under British command</a:t>
            </a:r>
            <a:r>
              <a:rPr lang="en-US" sz="2499">
                <a:solidFill>
                  <a:srgbClr val="000000"/>
                </a:solidFill>
                <a:latin typeface="Arial"/>
                <a:ea typeface="Arial"/>
                <a:cs typeface="Arial"/>
                <a:sym typeface="Arial"/>
              </a:rPr>
              <a:t> and </a:t>
            </a:r>
            <a:r>
              <a:rPr lang="en-US" sz="2499" b="true">
                <a:solidFill>
                  <a:srgbClr val="000000"/>
                </a:solidFill>
                <a:latin typeface="Arial Bold"/>
                <a:ea typeface="Arial Bold"/>
                <a:cs typeface="Arial Bold"/>
                <a:sym typeface="Arial Bold"/>
              </a:rPr>
              <a:t>faced complex issues of identity and loyalty</a:t>
            </a:r>
            <a:r>
              <a:rPr lang="en-US" sz="2499">
                <a:solidFill>
                  <a:srgbClr val="000000"/>
                </a:solidFill>
                <a:latin typeface="Arial"/>
                <a:ea typeface="Arial"/>
                <a:cs typeface="Arial"/>
                <a:sym typeface="Arial"/>
              </a:rPr>
              <a:t>, especially during the </a:t>
            </a:r>
            <a:r>
              <a:rPr lang="en-US" sz="2499" b="true">
                <a:solidFill>
                  <a:srgbClr val="000000"/>
                </a:solidFill>
                <a:latin typeface="Arial Bold"/>
                <a:ea typeface="Arial Bold"/>
                <a:cs typeface="Arial Bold"/>
                <a:sym typeface="Arial Bold"/>
              </a:rPr>
              <a:t>aftermath of the Easter Rising</a:t>
            </a:r>
            <a:r>
              <a:rPr lang="en-US" sz="2499">
                <a:solidFill>
                  <a:srgbClr val="000000"/>
                </a:solidFill>
                <a:latin typeface="Arial"/>
                <a:ea typeface="Arial"/>
                <a:cs typeface="Arial"/>
                <a:sym typeface="Arial"/>
              </a:rPr>
              <a:t>. While </a:t>
            </a:r>
            <a:r>
              <a:rPr lang="en-US" sz="2499" b="true">
                <a:solidFill>
                  <a:srgbClr val="000000"/>
                </a:solidFill>
                <a:latin typeface="Arial Bold"/>
                <a:ea typeface="Arial Bold"/>
                <a:cs typeface="Arial Bold"/>
                <a:sym typeface="Arial Bold"/>
              </a:rPr>
              <a:t>not exclusively about the Irish experience in WWI</a:t>
            </a:r>
            <a:r>
              <a:rPr lang="en-US" sz="2499">
                <a:solidFill>
                  <a:srgbClr val="000000"/>
                </a:solidFill>
                <a:latin typeface="Arial"/>
                <a:ea typeface="Arial"/>
                <a:cs typeface="Arial"/>
                <a:sym typeface="Arial"/>
              </a:rPr>
              <a:t>, the </a:t>
            </a:r>
            <a:r>
              <a:rPr lang="en-US" sz="2499" b="true">
                <a:solidFill>
                  <a:srgbClr val="000000"/>
                </a:solidFill>
                <a:latin typeface="Arial Bold"/>
                <a:ea typeface="Arial Bold"/>
                <a:cs typeface="Arial Bold"/>
                <a:sym typeface="Arial Bold"/>
              </a:rPr>
              <a:t>song does resonate</a:t>
            </a:r>
            <a:r>
              <a:rPr lang="en-US" sz="2499">
                <a:solidFill>
                  <a:srgbClr val="000000"/>
                </a:solidFill>
                <a:latin typeface="Arial"/>
                <a:ea typeface="Arial"/>
                <a:cs typeface="Arial"/>
                <a:sym typeface="Arial"/>
              </a:rPr>
              <a:t> with the </a:t>
            </a:r>
            <a:r>
              <a:rPr lang="en-US" sz="2499" b="true">
                <a:solidFill>
                  <a:srgbClr val="000000"/>
                </a:solidFill>
                <a:latin typeface="Arial Bold"/>
                <a:ea typeface="Arial Bold"/>
                <a:cs typeface="Arial Bold"/>
                <a:sym typeface="Arial Bold"/>
              </a:rPr>
              <a:t>story of many Irish soldiers</a:t>
            </a:r>
            <a:r>
              <a:rPr lang="en-US" sz="2499">
                <a:solidFill>
                  <a:srgbClr val="000000"/>
                </a:solidFill>
                <a:latin typeface="Arial"/>
                <a:ea typeface="Arial"/>
                <a:cs typeface="Arial"/>
                <a:sym typeface="Arial"/>
              </a:rPr>
              <a:t>. Their </a:t>
            </a:r>
            <a:r>
              <a:rPr lang="en-US" sz="2499" b="true">
                <a:solidFill>
                  <a:srgbClr val="000000"/>
                </a:solidFill>
                <a:latin typeface="Arial Bold"/>
                <a:ea typeface="Arial Bold"/>
                <a:cs typeface="Arial Bold"/>
                <a:sym typeface="Arial Bold"/>
              </a:rPr>
              <a:t>participation in the war</a:t>
            </a:r>
            <a:r>
              <a:rPr lang="en-US" sz="2499">
                <a:solidFill>
                  <a:srgbClr val="000000"/>
                </a:solidFill>
                <a:latin typeface="Arial"/>
                <a:ea typeface="Arial"/>
                <a:cs typeface="Arial"/>
                <a:sym typeface="Arial"/>
              </a:rPr>
              <a:t> was for a long time a </a:t>
            </a:r>
            <a:r>
              <a:rPr lang="en-US" sz="2499" b="true">
                <a:solidFill>
                  <a:srgbClr val="000000"/>
                </a:solidFill>
                <a:latin typeface="Arial Bold"/>
                <a:ea typeface="Arial Bold"/>
                <a:cs typeface="Arial Bold"/>
                <a:sym typeface="Arial Bold"/>
              </a:rPr>
              <a:t>controversial</a:t>
            </a:r>
            <a:r>
              <a:rPr lang="en-US" sz="2499">
                <a:solidFill>
                  <a:srgbClr val="000000"/>
                </a:solidFill>
                <a:latin typeface="Arial"/>
                <a:ea typeface="Arial"/>
                <a:cs typeface="Arial"/>
                <a:sym typeface="Arial"/>
              </a:rPr>
              <a:t> and often </a:t>
            </a:r>
            <a:r>
              <a:rPr lang="en-US" sz="2499" b="true">
                <a:solidFill>
                  <a:srgbClr val="000000"/>
                </a:solidFill>
                <a:latin typeface="Arial Bold"/>
                <a:ea typeface="Arial Bold"/>
                <a:cs typeface="Arial Bold"/>
                <a:sym typeface="Arial Bold"/>
              </a:rPr>
              <a:t>overlooked part</a:t>
            </a:r>
            <a:r>
              <a:rPr lang="en-US" sz="2499">
                <a:solidFill>
                  <a:srgbClr val="000000"/>
                </a:solidFill>
                <a:latin typeface="Arial"/>
                <a:ea typeface="Arial"/>
                <a:cs typeface="Arial"/>
                <a:sym typeface="Arial"/>
              </a:rPr>
              <a:t> of </a:t>
            </a:r>
            <a:r>
              <a:rPr lang="en-US" sz="2499" b="true">
                <a:solidFill>
                  <a:srgbClr val="000000"/>
                </a:solidFill>
                <a:latin typeface="Arial Bold"/>
                <a:ea typeface="Arial Bold"/>
                <a:cs typeface="Arial Bold"/>
                <a:sym typeface="Arial Bold"/>
              </a:rPr>
              <a:t>Irish history</a:t>
            </a:r>
            <a:r>
              <a:rPr lang="en-US" sz="2499">
                <a:solidFill>
                  <a:srgbClr val="000000"/>
                </a:solidFill>
                <a:latin typeface="Arial"/>
                <a:ea typeface="Arial"/>
                <a:cs typeface="Arial"/>
                <a:sym typeface="Arial"/>
              </a:rPr>
              <a:t>, as </a:t>
            </a:r>
            <a:r>
              <a:rPr lang="en-US" sz="2499" b="true">
                <a:solidFill>
                  <a:srgbClr val="000000"/>
                </a:solidFill>
                <a:latin typeface="Arial Bold"/>
                <a:ea typeface="Arial Bold"/>
                <a:cs typeface="Arial Bold"/>
                <a:sym typeface="Arial Bold"/>
              </a:rPr>
              <a:t>Ireland itself</a:t>
            </a:r>
            <a:r>
              <a:rPr lang="en-US" sz="2499">
                <a:solidFill>
                  <a:srgbClr val="000000"/>
                </a:solidFill>
                <a:latin typeface="Arial"/>
                <a:ea typeface="Arial"/>
                <a:cs typeface="Arial"/>
                <a:sym typeface="Arial"/>
              </a:rPr>
              <a:t> was undergoing </a:t>
            </a:r>
            <a:r>
              <a:rPr lang="en-US" sz="2499" b="true">
                <a:solidFill>
                  <a:srgbClr val="000000"/>
                </a:solidFill>
                <a:latin typeface="Arial Bold"/>
                <a:ea typeface="Arial Bold"/>
                <a:cs typeface="Arial Bold"/>
                <a:sym typeface="Arial Bold"/>
              </a:rPr>
              <a:t>significant political change</a:t>
            </a:r>
            <a:r>
              <a:rPr lang="en-US" sz="2499">
                <a:solidFill>
                  <a:srgbClr val="000000"/>
                </a:solidFill>
                <a:latin typeface="Arial"/>
                <a:ea typeface="Arial"/>
                <a:cs typeface="Arial"/>
                <a:sym typeface="Arial"/>
              </a:rPr>
              <a:t> and the </a:t>
            </a:r>
            <a:r>
              <a:rPr lang="en-US" sz="2499" b="true">
                <a:solidFill>
                  <a:srgbClr val="000000"/>
                </a:solidFill>
                <a:latin typeface="Arial Bold"/>
                <a:ea typeface="Arial Bold"/>
                <a:cs typeface="Arial Bold"/>
                <a:sym typeface="Arial Bold"/>
              </a:rPr>
              <a:t>struggle for independence</a:t>
            </a:r>
            <a:r>
              <a:rPr lang="en-US" sz="2499">
                <a:solidFill>
                  <a:srgbClr val="000000"/>
                </a:solidFill>
                <a:latin typeface="Arial"/>
                <a:ea typeface="Arial"/>
                <a:cs typeface="Arial"/>
                <a:sym typeface="Arial"/>
              </a:rPr>
              <a:t> during the </a:t>
            </a:r>
            <a:r>
              <a:rPr lang="en-US" sz="2499" b="true">
                <a:solidFill>
                  <a:srgbClr val="000000"/>
                </a:solidFill>
                <a:latin typeface="Arial Bold"/>
                <a:ea typeface="Arial Bold"/>
                <a:cs typeface="Arial Bold"/>
                <a:sym typeface="Arial Bold"/>
              </a:rPr>
              <a:t>same period</a:t>
            </a:r>
            <a:r>
              <a:rPr lang="en-US" sz="2499">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1"/>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19.4: JOHN REDMOND, 1856 – 1918</a:t>
            </a:r>
          </a:p>
        </p:txBody>
      </p:sp>
      <p:sp>
        <p:nvSpPr>
          <p:cNvPr name="TextBox 4" id="4"/>
          <p:cNvSpPr txBox="true"/>
          <p:nvPr/>
        </p:nvSpPr>
        <p:spPr>
          <a:xfrm rot="0">
            <a:off x="0" y="3999222"/>
            <a:ext cx="18288000"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19.4: John Redmond, 1856 – 1918</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19</a:t>
            </a:r>
          </a:p>
        </p:txBody>
      </p:sp>
      <p:sp>
        <p:nvSpPr>
          <p:cNvPr name="TextBox 6" id="6"/>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1884-1914</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6923549" y="2100119"/>
            <a:ext cx="9715106"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John Redmond was born in Dublin in 1856. His father, William Archer Redmond, was one of Ireland’s first Home Rule MPs. He grew up in Co. Wexford and attended Clongowes Wood College boarding school from the age of 12. In 1881, Redmond was first elected to the House of Commons as MP for New Ross, Wexford.</a:t>
            </a:r>
          </a:p>
          <a:p>
            <a:pPr algn="just">
              <a:lnSpc>
                <a:spcPts val="4200"/>
              </a:lnSpc>
            </a:pPr>
            <a:r>
              <a:rPr lang="en-US" sz="3000">
                <a:solidFill>
                  <a:srgbClr val="000000"/>
                </a:solidFill>
                <a:latin typeface="Arial"/>
                <a:ea typeface="Arial"/>
                <a:cs typeface="Arial"/>
                <a:sym typeface="Arial"/>
              </a:rPr>
              <a:t>Between 1882 and 1884, Redmond undertook a number of fundraising missions to the US and Australia for the cause of Home Rule for Ireland. In 1887, he was called to the Irish bar at the King's Inn having earlier studied law in Trinity College. He returned to the USA in 1904, but was uncomfortable with the extremism that was being spoken about there in relation to achieving Home Rule. </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Early Life and The Home Rule Cause</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Freeform 9" id="9"/>
          <p:cNvSpPr/>
          <p:nvPr/>
        </p:nvSpPr>
        <p:spPr>
          <a:xfrm flipH="false" flipV="false" rot="0">
            <a:off x="1395433" y="2223944"/>
            <a:ext cx="5349335" cy="7501367"/>
          </a:xfrm>
          <a:custGeom>
            <a:avLst/>
            <a:gdLst/>
            <a:ahLst/>
            <a:cxnLst/>
            <a:rect r="r" b="b" t="t" l="l"/>
            <a:pathLst>
              <a:path h="7501367" w="5349335">
                <a:moveTo>
                  <a:pt x="0" y="0"/>
                </a:moveTo>
                <a:lnTo>
                  <a:pt x="5349336" y="0"/>
                </a:lnTo>
                <a:lnTo>
                  <a:pt x="5349336" y="7501367"/>
                </a:lnTo>
                <a:lnTo>
                  <a:pt x="0" y="7501367"/>
                </a:lnTo>
                <a:lnTo>
                  <a:pt x="0" y="0"/>
                </a:lnTo>
                <a:close/>
              </a:path>
            </a:pathLst>
          </a:custGeom>
          <a:blipFill>
            <a:blip r:embed="rId2"/>
            <a:stretch>
              <a:fillRect l="0" t="0" r="0" b="0"/>
            </a:stretch>
          </a:blipFill>
        </p:spPr>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6098480" y="2222500"/>
            <a:ext cx="10540175"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Irish Parliamentary Party split over Parnell’s leadership in 1890. Following Parnell’s death in 1891, Redmond took over leadership of the </a:t>
            </a:r>
            <a:r>
              <a:rPr lang="en-US" sz="2500" b="true">
                <a:solidFill>
                  <a:srgbClr val="000000"/>
                </a:solidFill>
                <a:latin typeface="Arial Bold"/>
                <a:ea typeface="Arial Bold"/>
                <a:cs typeface="Arial Bold"/>
                <a:sym typeface="Arial Bold"/>
              </a:rPr>
              <a:t>Irish National League</a:t>
            </a:r>
            <a:r>
              <a:rPr lang="en-US" sz="2500">
                <a:solidFill>
                  <a:srgbClr val="000000"/>
                </a:solidFill>
                <a:latin typeface="Arial"/>
                <a:ea typeface="Arial"/>
                <a:cs typeface="Arial"/>
                <a:sym typeface="Arial"/>
              </a:rPr>
              <a:t>, the ‘Parnellites’, a nine-member group. Redmond was elected MP for Waterford City which he represented until his death. Gladstone introduced the Second Home Rule Bill (1893) but defeated by the House of Lords. </a:t>
            </a:r>
          </a:p>
          <a:p>
            <a:pPr algn="just">
              <a:lnSpc>
                <a:spcPts val="3500"/>
              </a:lnSpc>
            </a:pPr>
            <a:r>
              <a:rPr lang="en-US" sz="2500">
                <a:solidFill>
                  <a:srgbClr val="000000"/>
                </a:solidFill>
                <a:latin typeface="Arial"/>
                <a:ea typeface="Arial"/>
                <a:cs typeface="Arial"/>
                <a:sym typeface="Arial"/>
              </a:rPr>
              <a:t>In 1899, the Conservative Party developed the policy of ‘killing Home Rule with kindness’. Redmond cooperated with the Conservatives which led to the development of the Irish Department of Agriculture and the introduction of the Local Government Act (1898).</a:t>
            </a:r>
          </a:p>
          <a:p>
            <a:pPr algn="just">
              <a:lnSpc>
                <a:spcPts val="3500"/>
              </a:lnSpc>
            </a:pPr>
            <a:r>
              <a:rPr lang="en-US" sz="2500">
                <a:solidFill>
                  <a:srgbClr val="000000"/>
                </a:solidFill>
                <a:latin typeface="Arial"/>
                <a:ea typeface="Arial"/>
                <a:cs typeface="Arial"/>
                <a:sym typeface="Arial"/>
              </a:rPr>
              <a:t>The Irish Parliamentary Party was reunified in 1900, with Redmond elected as leader. </a:t>
            </a:r>
          </a:p>
          <a:p>
            <a:pPr algn="just">
              <a:lnSpc>
                <a:spcPts val="3500"/>
              </a:lnSpc>
            </a:pPr>
          </a:p>
        </p:txBody>
      </p:sp>
      <p:sp>
        <p:nvSpPr>
          <p:cNvPr name="Freeform 7" id="7"/>
          <p:cNvSpPr/>
          <p:nvPr/>
        </p:nvSpPr>
        <p:spPr>
          <a:xfrm flipH="false" flipV="false" rot="0">
            <a:off x="1028700" y="3719085"/>
            <a:ext cx="1932140" cy="2848831"/>
          </a:xfrm>
          <a:custGeom>
            <a:avLst/>
            <a:gdLst/>
            <a:ahLst/>
            <a:cxnLst/>
            <a:rect r="r" b="b" t="t" l="l"/>
            <a:pathLst>
              <a:path h="2848831" w="1932140">
                <a:moveTo>
                  <a:pt x="0" y="0"/>
                </a:moveTo>
                <a:lnTo>
                  <a:pt x="1932140" y="0"/>
                </a:lnTo>
                <a:lnTo>
                  <a:pt x="1932140" y="2848830"/>
                </a:lnTo>
                <a:lnTo>
                  <a:pt x="0" y="2848830"/>
                </a:lnTo>
                <a:lnTo>
                  <a:pt x="0" y="0"/>
                </a:lnTo>
                <a:close/>
              </a:path>
            </a:pathLst>
          </a:custGeom>
          <a:blipFill>
            <a:blip r:embed="rId2"/>
            <a:stretch>
              <a:fillRect l="0" t="0" r="0" b="0"/>
            </a:stretch>
          </a:blipFill>
        </p:spPr>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The Irish National League</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Freeform 10" id="10"/>
          <p:cNvSpPr/>
          <p:nvPr/>
        </p:nvSpPr>
        <p:spPr>
          <a:xfrm flipH="false" flipV="false" rot="0">
            <a:off x="3136944" y="3719085"/>
            <a:ext cx="2570278" cy="2848831"/>
          </a:xfrm>
          <a:custGeom>
            <a:avLst/>
            <a:gdLst/>
            <a:ahLst/>
            <a:cxnLst/>
            <a:rect r="r" b="b" t="t" l="l"/>
            <a:pathLst>
              <a:path h="2848831" w="2570278">
                <a:moveTo>
                  <a:pt x="0" y="0"/>
                </a:moveTo>
                <a:lnTo>
                  <a:pt x="2570279" y="0"/>
                </a:lnTo>
                <a:lnTo>
                  <a:pt x="2570279" y="2848830"/>
                </a:lnTo>
                <a:lnTo>
                  <a:pt x="0" y="2848830"/>
                </a:lnTo>
                <a:lnTo>
                  <a:pt x="0" y="0"/>
                </a:lnTo>
                <a:close/>
              </a:path>
            </a:pathLst>
          </a:custGeom>
          <a:blipFill>
            <a:blip r:embed="rId3"/>
            <a:stretch>
              <a:fillRect l="0" t="0" r="0" b="0"/>
            </a:stretch>
          </a:blipFill>
        </p:spPr>
      </p:sp>
      <p:sp>
        <p:nvSpPr>
          <p:cNvPr name="TextBox 11" id="11"/>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0DA33B"/>
                </a:solidFill>
                <a:latin typeface="Arial Bold"/>
                <a:ea typeface="Arial Bold"/>
                <a:cs typeface="Arial Bold"/>
                <a:sym typeface="Arial Bold"/>
              </a:rPr>
              <a:t>19.1: A DIVIDED CULTURE: NORTH AND SOUTH</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ea typeface="Daydream"/>
                <a:cs typeface="Daydream"/>
                <a:sym typeface="Daydream"/>
              </a:rPr>
              <a:t>19.1: a divided culture: north and south</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1884-1914</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2244724"/>
            <a:ext cx="4727537" cy="7527926"/>
          </a:xfrm>
          <a:custGeom>
            <a:avLst/>
            <a:gdLst/>
            <a:ahLst/>
            <a:cxnLst/>
            <a:rect r="r" b="b" t="t" l="l"/>
            <a:pathLst>
              <a:path h="7527926" w="4727537">
                <a:moveTo>
                  <a:pt x="0" y="0"/>
                </a:moveTo>
                <a:lnTo>
                  <a:pt x="4727537" y="0"/>
                </a:lnTo>
                <a:lnTo>
                  <a:pt x="4727537" y="7527926"/>
                </a:lnTo>
                <a:lnTo>
                  <a:pt x="0" y="7527926"/>
                </a:lnTo>
                <a:lnTo>
                  <a:pt x="0" y="0"/>
                </a:lnTo>
                <a:close/>
              </a:path>
            </a:pathLst>
          </a:custGeom>
          <a:blipFill>
            <a:blip r:embed="rId2"/>
            <a:stretch>
              <a:fillRect l="0" t="0" r="0" b="0"/>
            </a:stretch>
          </a:blipFill>
        </p:spPr>
      </p:sp>
      <p:sp>
        <p:nvSpPr>
          <p:cNvPr name="TextBox 7" id="7"/>
          <p:cNvSpPr txBox="true"/>
          <p:nvPr/>
        </p:nvSpPr>
        <p:spPr>
          <a:xfrm rot="0">
            <a:off x="6163864" y="2139949"/>
            <a:ext cx="10453644" cy="44227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general election of 1910 left the IPP with the balance of power at Westminster, marking a high point in Redmond’s political career. He sided with the Liberal Party.</a:t>
            </a:r>
          </a:p>
          <a:p>
            <a:pPr algn="just">
              <a:lnSpc>
                <a:spcPts val="3500"/>
              </a:lnSpc>
            </a:pPr>
            <a:r>
              <a:rPr lang="en-US" sz="2500">
                <a:solidFill>
                  <a:srgbClr val="000000"/>
                </a:solidFill>
                <a:latin typeface="Arial"/>
                <a:ea typeface="Arial"/>
                <a:cs typeface="Arial"/>
                <a:sym typeface="Arial"/>
              </a:rPr>
              <a:t>The Parliament Act (1911) diluted the power of the House of Lords to veto (block) new laws passed by the House of Commons; the House of Lords could not veto a law once it had been passed three times in the House of Commons. The Third Home Rule Bill (1912) was introduced by the Liberal Prime Minister Herbert Asquith and was passed by the House of Commons; this meant that Home Rule would be achieved by 1914.</a:t>
            </a:r>
          </a:p>
          <a:p>
            <a:pPr algn="just">
              <a:lnSpc>
                <a:spcPts val="3500"/>
              </a:lnSpc>
            </a:pP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Third Home Rule Bill</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6068230" y="2120899"/>
            <a:ext cx="10570425"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World War I broke out in 1914 which caused Home Rule to be postponed for the duration of the conflict. Redmond urged members of the Irish Volunteer Force (IVF) to join the war effort as he</a:t>
            </a:r>
          </a:p>
          <a:p>
            <a:pPr algn="just">
              <a:lnSpc>
                <a:spcPts val="4200"/>
              </a:lnSpc>
            </a:pPr>
            <a:r>
              <a:rPr lang="en-US" sz="3000">
                <a:solidFill>
                  <a:srgbClr val="000000"/>
                </a:solidFill>
                <a:latin typeface="Arial"/>
                <a:ea typeface="Arial"/>
                <a:cs typeface="Arial"/>
                <a:sym typeface="Arial"/>
              </a:rPr>
              <a:t>felt that this would benefit Ireland when it came to Home Rule negotiations after the war. Redmond’s request led to a split in the Irish Volunteers. A large majority of 175,000 followed Redmond, forming the National Volunteers who enlisted in Irish regiments such as the 16th (Irish) Division while a minority of around 11,000 members remained as the original Irish Volunteers led by Eoin MacNeill.</a:t>
            </a:r>
          </a:p>
          <a:p>
            <a:pPr algn="just">
              <a:lnSpc>
                <a:spcPts val="4200"/>
              </a:lnSpc>
            </a:pPr>
          </a:p>
        </p:txBody>
      </p:sp>
      <p:sp>
        <p:nvSpPr>
          <p:cNvPr name="Freeform 7" id="7"/>
          <p:cNvSpPr/>
          <p:nvPr/>
        </p:nvSpPr>
        <p:spPr>
          <a:xfrm flipH="false" flipV="false" rot="0">
            <a:off x="1210563" y="2205304"/>
            <a:ext cx="4552867" cy="7052996"/>
          </a:xfrm>
          <a:custGeom>
            <a:avLst/>
            <a:gdLst/>
            <a:ahLst/>
            <a:cxnLst/>
            <a:rect r="r" b="b" t="t" l="l"/>
            <a:pathLst>
              <a:path h="7052996" w="4552867">
                <a:moveTo>
                  <a:pt x="0" y="0"/>
                </a:moveTo>
                <a:lnTo>
                  <a:pt x="4552867" y="0"/>
                </a:lnTo>
                <a:lnTo>
                  <a:pt x="4552867" y="7052996"/>
                </a:lnTo>
                <a:lnTo>
                  <a:pt x="0" y="7052996"/>
                </a:lnTo>
                <a:lnTo>
                  <a:pt x="0" y="0"/>
                </a:lnTo>
                <a:close/>
              </a:path>
            </a:pathLst>
          </a:custGeom>
          <a:blipFill>
            <a:blip r:embed="rId2"/>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World War I</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5166745" y="5248274"/>
            <a:ext cx="7954510" cy="4474412"/>
          </a:xfrm>
          <a:custGeom>
            <a:avLst/>
            <a:gdLst/>
            <a:ahLst/>
            <a:cxnLst/>
            <a:rect r="r" b="b" t="t" l="l"/>
            <a:pathLst>
              <a:path h="4474412" w="7954510">
                <a:moveTo>
                  <a:pt x="0" y="0"/>
                </a:moveTo>
                <a:lnTo>
                  <a:pt x="7954510" y="0"/>
                </a:lnTo>
                <a:lnTo>
                  <a:pt x="7954510" y="4474411"/>
                </a:lnTo>
                <a:lnTo>
                  <a:pt x="0" y="4474411"/>
                </a:lnTo>
                <a:lnTo>
                  <a:pt x="0" y="0"/>
                </a:lnTo>
                <a:close/>
              </a:path>
            </a:pathLst>
          </a:custGeom>
          <a:blipFill>
            <a:blip r:embed="rId2"/>
            <a:stretch>
              <a:fillRect l="0" t="0" r="0" b="0"/>
            </a:stretch>
          </a:blipFill>
        </p:spPr>
      </p:sp>
      <p:sp>
        <p:nvSpPr>
          <p:cNvPr name="TextBox 7" id="7"/>
          <p:cNvSpPr txBox="true"/>
          <p:nvPr/>
        </p:nvSpPr>
        <p:spPr>
          <a:xfrm rot="0">
            <a:off x="1028700" y="2139949"/>
            <a:ext cx="15609955" cy="31083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Easter Rising (1916) resulted in a move away from Irish parliamentary politics and a return to physical force traditions with John Redmond’s popularity declining. Redmond’s younger brother, Major Willie Redmond, was killed in action at the Battle of Messines in Belgium in June 1917. Redmond in 1918 died of heart failure in London after an operation. His son, William, won his seat in the by-election, who served until 1932 as a TD while Redmond was succeeded as leader of the Irish Parliamentary Party by John Dillon. Redmond had truly devoted his life to achieving Home Rule for Ireland. To honour Redmond and his commitment to non-violence, former John Bruton kept his portrait on the wall while he was in office.</a:t>
            </a:r>
          </a:p>
        </p:txBody>
      </p:sp>
      <p:sp>
        <p:nvSpPr>
          <p:cNvPr name="TextBox 8" id="8"/>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1916 Onwards </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210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how the Home Rule Bill belongs to the parliamentary tradition. </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John Redmond help to support the Home Rule cause between 1882 and 1886?</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1910 a high point in Redmond's political career?</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impact of the outbreak of World War I on Home Rule?</a:t>
            </a:r>
          </a:p>
          <a:p>
            <a:pPr algn="l" marL="539749" indent="-269875" lvl="1">
              <a:lnSpc>
                <a:spcPts val="3499"/>
              </a:lnSpc>
              <a:buAutoNum type="arabicPeriod" startAt="1"/>
            </a:pPr>
            <a:r>
              <a:rPr lang="en-US" sz="2499">
                <a:solidFill>
                  <a:srgbClr val="0DA33B"/>
                </a:solidFill>
                <a:latin typeface="Arial"/>
                <a:ea typeface="Arial"/>
                <a:cs typeface="Arial"/>
                <a:sym typeface="Arial"/>
              </a:rPr>
              <a:t>What impact did the Easter Rising have on Irish parliamentary politics?</a:t>
            </a:r>
          </a:p>
          <a:p>
            <a:pPr algn="l" marL="539749" indent="-269875" lvl="1">
              <a:lnSpc>
                <a:spcPts val="3499"/>
              </a:lnSpc>
              <a:buAutoNum type="arabicPeriod" startAt="1"/>
            </a:pPr>
            <a:r>
              <a:rPr lang="en-US" sz="2499">
                <a:solidFill>
                  <a:srgbClr val="0DA33B"/>
                </a:solidFill>
                <a:latin typeface="Arial"/>
                <a:ea typeface="Arial"/>
                <a:cs typeface="Arial"/>
                <a:sym typeface="Arial"/>
              </a:rPr>
              <a:t>What is your understanding of Redmond's reflection on his career in 1917?</a:t>
            </a:r>
          </a:p>
        </p:txBody>
      </p:sp>
      <p:sp>
        <p:nvSpPr>
          <p:cNvPr name="TextBox 9" id="9"/>
          <p:cNvSpPr txBox="true"/>
          <p:nvPr/>
        </p:nvSpPr>
        <p:spPr>
          <a:xfrm rot="5400000">
            <a:off x="12529185"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210 (Artefact, 2nd Edition)</a:t>
            </a:r>
          </a:p>
        </p:txBody>
      </p:sp>
      <p:sp>
        <p:nvSpPr>
          <p:cNvPr name="TextBox 8" id="8"/>
          <p:cNvSpPr txBox="true"/>
          <p:nvPr/>
        </p:nvSpPr>
        <p:spPr>
          <a:xfrm rot="0">
            <a:off x="1028700" y="2130424"/>
            <a:ext cx="15609955" cy="42291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ea typeface="Arial"/>
                <a:cs typeface="Arial"/>
                <a:sym typeface="Arial"/>
              </a:rPr>
              <a:t>The Home Rule Bill involved the use of peaceful political means to achieve political change.</a:t>
            </a:r>
          </a:p>
          <a:p>
            <a:pPr algn="l" marL="647697" indent="-323848" lvl="1">
              <a:lnSpc>
                <a:spcPts val="4199"/>
              </a:lnSpc>
              <a:buAutoNum type="arabicPeriod" startAt="1"/>
            </a:pPr>
            <a:r>
              <a:rPr lang="en-US" sz="2999">
                <a:solidFill>
                  <a:srgbClr val="000000"/>
                </a:solidFill>
                <a:latin typeface="Arial"/>
                <a:ea typeface="Arial"/>
                <a:cs typeface="Arial"/>
                <a:sym typeface="Arial"/>
              </a:rPr>
              <a:t>Redmond undertook a number of missions to the USA and Australia to fundraise for Home Rule.</a:t>
            </a:r>
          </a:p>
          <a:p>
            <a:pPr algn="l" marL="647697" indent="-323848" lvl="1">
              <a:lnSpc>
                <a:spcPts val="4199"/>
              </a:lnSpc>
              <a:buAutoNum type="arabicPeriod" startAt="1"/>
            </a:pPr>
            <a:r>
              <a:rPr lang="en-US" sz="2999">
                <a:solidFill>
                  <a:srgbClr val="000000"/>
                </a:solidFill>
                <a:latin typeface="Arial"/>
                <a:ea typeface="Arial"/>
                <a:cs typeface="Arial"/>
                <a:sym typeface="Arial"/>
              </a:rPr>
              <a:t>In 1910, the Irish Parliamentary Party held the balance of power at Westminster.</a:t>
            </a:r>
          </a:p>
          <a:p>
            <a:pPr algn="l" marL="647697" indent="-323848" lvl="1">
              <a:lnSpc>
                <a:spcPts val="4199"/>
              </a:lnSpc>
              <a:buAutoNum type="arabicPeriod" startAt="1"/>
            </a:pPr>
            <a:r>
              <a:rPr lang="en-US" sz="2999">
                <a:solidFill>
                  <a:srgbClr val="000000"/>
                </a:solidFill>
                <a:latin typeface="Arial"/>
                <a:ea typeface="Arial"/>
                <a:cs typeface="Arial"/>
                <a:sym typeface="Arial"/>
              </a:rPr>
              <a:t>The enactment of Home Rule was postponed for the duration of the conflict.</a:t>
            </a:r>
          </a:p>
          <a:p>
            <a:pPr algn="l" marL="647697" indent="-323848" lvl="1">
              <a:lnSpc>
                <a:spcPts val="4199"/>
              </a:lnSpc>
              <a:buAutoNum type="arabicPeriod" startAt="1"/>
            </a:pPr>
            <a:r>
              <a:rPr lang="en-US" sz="2999">
                <a:solidFill>
                  <a:srgbClr val="000000"/>
                </a:solidFill>
                <a:latin typeface="Arial"/>
                <a:ea typeface="Arial"/>
                <a:cs typeface="Arial"/>
                <a:sym typeface="Arial"/>
              </a:rPr>
              <a:t>The Easter Rising of 1916 resulted in a move away from Irish parliamentary politics.</a:t>
            </a:r>
          </a:p>
          <a:p>
            <a:pPr algn="l" marL="647697" indent="-323848" lvl="1">
              <a:lnSpc>
                <a:spcPts val="4199"/>
              </a:lnSpc>
              <a:buAutoNum type="arabicPeriod" startAt="1"/>
            </a:pPr>
            <a:r>
              <a:rPr lang="en-US" sz="2999">
                <a:solidFill>
                  <a:srgbClr val="000000"/>
                </a:solidFill>
                <a:latin typeface="Arial"/>
                <a:ea typeface="Arial"/>
                <a:cs typeface="Arial"/>
                <a:sym typeface="Arial"/>
              </a:rPr>
              <a:t>Students own understanding of Redmond’s reflection.</a:t>
            </a:r>
          </a:p>
        </p:txBody>
      </p:sp>
      <p:sp>
        <p:nvSpPr>
          <p:cNvPr name="TextBox 9" id="9"/>
          <p:cNvSpPr txBox="true"/>
          <p:nvPr/>
        </p:nvSpPr>
        <p:spPr>
          <a:xfrm rot="5400000">
            <a:off x="12529185"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905322" y="0"/>
            <a:ext cx="15814415" cy="9725311"/>
          </a:xfrm>
          <a:custGeom>
            <a:avLst/>
            <a:gdLst/>
            <a:ahLst/>
            <a:cxnLst/>
            <a:rect r="r" b="b" t="t" l="l"/>
            <a:pathLst>
              <a:path h="9725311" w="15814415">
                <a:moveTo>
                  <a:pt x="0" y="0"/>
                </a:moveTo>
                <a:lnTo>
                  <a:pt x="15814416" y="0"/>
                </a:lnTo>
                <a:lnTo>
                  <a:pt x="1581441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0DA33B"/>
                </a:solidFill>
                <a:latin typeface="Arial Bold"/>
                <a:ea typeface="Arial Bold"/>
                <a:cs typeface="Arial Bold"/>
                <a:sym typeface="Arial Bold"/>
              </a:rPr>
              <a:t>19.5: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19.5: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19</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1884-1914</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In this chapter, we have learned that...</a:t>
            </a:r>
          </a:p>
        </p:txBody>
      </p:sp>
      <p:sp>
        <p:nvSpPr>
          <p:cNvPr name="TextBox 3" id="3"/>
          <p:cNvSpPr txBox="true"/>
          <p:nvPr/>
        </p:nvSpPr>
        <p:spPr>
          <a:xfrm rot="0">
            <a:off x="1007553" y="1920871"/>
            <a:ext cx="15609955" cy="7158989"/>
          </a:xfrm>
          <a:prstGeom prst="rect">
            <a:avLst/>
          </a:prstGeom>
        </p:spPr>
        <p:txBody>
          <a:bodyPr anchor="t" rtlCol="false" tIns="0" lIns="0" bIns="0" rIns="0">
            <a:spAutoFit/>
          </a:bodyPr>
          <a:lstStyle/>
          <a:p>
            <a:pPr algn="l" marL="518165" indent="-259082" lvl="1">
              <a:lnSpc>
                <a:spcPts val="3360"/>
              </a:lnSpc>
              <a:buFont typeface="Arial"/>
              <a:buChar char="•"/>
            </a:pPr>
            <a:r>
              <a:rPr lang="en-US" sz="2400">
                <a:solidFill>
                  <a:srgbClr val="000000"/>
                </a:solidFill>
                <a:latin typeface="Arial"/>
                <a:ea typeface="Arial"/>
                <a:cs typeface="Arial"/>
                <a:sym typeface="Arial"/>
              </a:rPr>
              <a:t>Irish nationalists at this time fell into two camps: constitutional nationalist (seeking change through peaceful politics) and radical nationalists (prepared to use violence for political change).</a:t>
            </a:r>
          </a:p>
          <a:p>
            <a:pPr algn="l" marL="518165" indent="-259082" lvl="1">
              <a:lnSpc>
                <a:spcPts val="3360"/>
              </a:lnSpc>
              <a:buFont typeface="Arial"/>
              <a:buChar char="•"/>
            </a:pPr>
            <a:r>
              <a:rPr lang="en-US" sz="2400">
                <a:solidFill>
                  <a:srgbClr val="000000"/>
                </a:solidFill>
                <a:latin typeface="Arial"/>
                <a:ea typeface="Arial"/>
                <a:cs typeface="Arial"/>
                <a:sym typeface="Arial"/>
              </a:rPr>
              <a:t>Charles Stewart Parnell campaigned for tenants’ rights and Home Rule and his part was immensely popular in the 1880s. However, the First Home Rule Bill (1886) failed during Parnell’s time and the Second Home Rule Bill (1893) failed soon afterwards.</a:t>
            </a:r>
          </a:p>
          <a:p>
            <a:pPr algn="l" marL="518165" indent="-259082" lvl="1">
              <a:lnSpc>
                <a:spcPts val="3360"/>
              </a:lnSpc>
              <a:buFont typeface="Arial"/>
              <a:buChar char="•"/>
            </a:pPr>
            <a:r>
              <a:rPr lang="en-US" sz="2400">
                <a:solidFill>
                  <a:srgbClr val="000000"/>
                </a:solidFill>
                <a:latin typeface="Arial"/>
                <a:ea typeface="Arial"/>
                <a:cs typeface="Arial"/>
                <a:sym typeface="Arial"/>
              </a:rPr>
              <a:t>In 1910, the important political groups in Ireland were the Irish Parliamentary Party, Sinn Féin, the IRB and the Unionist Party. </a:t>
            </a:r>
          </a:p>
          <a:p>
            <a:pPr algn="l" marL="518165" indent="-259082" lvl="1">
              <a:lnSpc>
                <a:spcPts val="3360"/>
              </a:lnSpc>
              <a:buFont typeface="Arial"/>
              <a:buChar char="•"/>
            </a:pPr>
            <a:r>
              <a:rPr lang="en-US" sz="2400">
                <a:solidFill>
                  <a:srgbClr val="000000"/>
                </a:solidFill>
                <a:latin typeface="Arial"/>
                <a:ea typeface="Arial"/>
                <a:cs typeface="Arial"/>
                <a:sym typeface="Arial"/>
              </a:rPr>
              <a:t>The Parliament Act of 1911 meant that the House of Lords could only delay (not veto) laws. This Act made Home Rule possible.</a:t>
            </a:r>
          </a:p>
          <a:p>
            <a:pPr algn="l" marL="518165" indent="-259082" lvl="1">
              <a:lnSpc>
                <a:spcPts val="3360"/>
              </a:lnSpc>
              <a:buFont typeface="Arial"/>
              <a:buChar char="•"/>
            </a:pPr>
            <a:r>
              <a:rPr lang="en-US" sz="2400">
                <a:solidFill>
                  <a:srgbClr val="000000"/>
                </a:solidFill>
                <a:latin typeface="Arial"/>
                <a:ea typeface="Arial"/>
                <a:cs typeface="Arial"/>
                <a:sym typeface="Arial"/>
              </a:rPr>
              <a:t>The Third Home Rule Bill was presented to the British government in 1912 and would be put into action in 1914.</a:t>
            </a:r>
          </a:p>
          <a:p>
            <a:pPr algn="l" marL="518165" indent="-259082" lvl="1">
              <a:lnSpc>
                <a:spcPts val="3360"/>
              </a:lnSpc>
              <a:buFont typeface="Arial"/>
              <a:buChar char="•"/>
            </a:pPr>
            <a:r>
              <a:rPr lang="en-US" sz="2400">
                <a:solidFill>
                  <a:srgbClr val="000000"/>
                </a:solidFill>
                <a:latin typeface="Arial"/>
                <a:ea typeface="Arial"/>
                <a:cs typeface="Arial"/>
                <a:sym typeface="Arial"/>
              </a:rPr>
              <a:t>Unionists responded to the Third Home Rule Bill by: Holding demonstrations, Founding the UVF, Creating the Ulster Solemn League and Covenant and Sourcing arms and ammunition</a:t>
            </a:r>
          </a:p>
          <a:p>
            <a:pPr algn="l" marL="518165" indent="-259082" lvl="1">
              <a:lnSpc>
                <a:spcPts val="3360"/>
              </a:lnSpc>
              <a:buFont typeface="Arial"/>
              <a:buChar char="•"/>
            </a:pPr>
            <a:r>
              <a:rPr lang="en-US" sz="2400">
                <a:solidFill>
                  <a:srgbClr val="000000"/>
                </a:solidFill>
                <a:latin typeface="Arial"/>
                <a:ea typeface="Arial"/>
                <a:cs typeface="Arial"/>
                <a:sym typeface="Arial"/>
              </a:rPr>
              <a:t>Nationalists reacted to this by founding the IVF and likewise buying arms and ammunition.</a:t>
            </a:r>
          </a:p>
          <a:p>
            <a:pPr algn="l" marL="518165" indent="-259082" lvl="1">
              <a:lnSpc>
                <a:spcPts val="3360"/>
              </a:lnSpc>
              <a:buFont typeface="Arial"/>
              <a:buChar char="•"/>
            </a:pPr>
            <a:r>
              <a:rPr lang="en-US" sz="2400">
                <a:solidFill>
                  <a:srgbClr val="000000"/>
                </a:solidFill>
                <a:latin typeface="Arial"/>
                <a:ea typeface="Arial"/>
                <a:cs typeface="Arial"/>
                <a:sym typeface="Arial"/>
              </a:rPr>
              <a:t>Unionists supported Britain in World War I (1914-1918). Nationalists had mixed opinions, causing the IVF to split into the National Volunteers and the Irish Volunteers.</a:t>
            </a:r>
          </a:p>
          <a:p>
            <a:pPr algn="l" marL="518165" indent="-259082" lvl="1">
              <a:lnSpc>
                <a:spcPts val="3360"/>
              </a:lnSpc>
              <a:buFont typeface="Arial"/>
              <a:buChar char="•"/>
            </a:pPr>
            <a:r>
              <a:rPr lang="en-US" sz="2400">
                <a:solidFill>
                  <a:srgbClr val="000000"/>
                </a:solidFill>
                <a:latin typeface="Arial"/>
                <a:ea typeface="Arial"/>
                <a:cs typeface="Arial"/>
                <a:sym typeface="Arial"/>
              </a:rPr>
              <a:t>About 250,000 Irishmen fought on Britain’s side in World War I, and 30,000-50,000 died. Some Irish regiments were the Irish Guards, the Royal Dublin Fusiliers and the Royal Munster Fusiliers.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76300"/>
            <a:ext cx="15609955" cy="755651"/>
          </a:xfrm>
          <a:prstGeom prst="rect">
            <a:avLst/>
          </a:prstGeom>
        </p:spPr>
        <p:txBody>
          <a:bodyPr anchor="t" rtlCol="false" tIns="0" lIns="0" bIns="0" rIns="0">
            <a:spAutoFit/>
          </a:bodyPr>
          <a:lstStyle/>
          <a:p>
            <a:pPr algn="l">
              <a:lnSpc>
                <a:spcPts val="5599"/>
              </a:lnSpc>
            </a:pPr>
            <a:r>
              <a:rPr lang="en-US" sz="3999" b="true">
                <a:solidFill>
                  <a:srgbClr val="004716"/>
                </a:solidFill>
                <a:latin typeface="Arial Bold"/>
                <a:ea typeface="Arial Bold"/>
                <a:cs typeface="Arial Bold"/>
                <a:sym typeface="Arial Bold"/>
              </a:rPr>
              <a:t>Reflecting on... The Rise of Nationalism and Unionism in Ireland</a:t>
            </a:r>
          </a:p>
        </p:txBody>
      </p:sp>
      <p:sp>
        <p:nvSpPr>
          <p:cNvPr name="TextBox 7" id="7"/>
          <p:cNvSpPr txBox="true"/>
          <p:nvPr/>
        </p:nvSpPr>
        <p:spPr>
          <a:xfrm rot="0">
            <a:off x="1028700" y="1517651"/>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The years 1884-1914 saw significant change in Ireland. Politically, the divisions that had existed on the island since the Plantations became sharper as the competing ideas of Home Rule and Unionism emerged. The formation of the armed UVF and IVF threatened to cause wide-scale violence between the communities.</a:t>
            </a:r>
          </a:p>
          <a:p>
            <a:pPr algn="l">
              <a:lnSpc>
                <a:spcPts val="4199"/>
              </a:lnSpc>
            </a:pPr>
            <a:r>
              <a:rPr lang="en-US" sz="2999">
                <a:solidFill>
                  <a:srgbClr val="000000"/>
                </a:solidFill>
                <a:latin typeface="Arial"/>
                <a:ea typeface="Arial"/>
                <a:cs typeface="Arial"/>
                <a:sym typeface="Arial"/>
              </a:rPr>
              <a:t>The hardening of lines between the two communities would eventually see the island split in two and shape the twentieth century in Ireland. </a:t>
            </a:r>
          </a:p>
          <a:p>
            <a:pPr algn="l">
              <a:lnSpc>
                <a:spcPts val="4199"/>
              </a:lnSpc>
            </a:pP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Exam Style Question Answers</a:t>
            </a:r>
          </a:p>
        </p:txBody>
      </p:sp>
      <p:sp>
        <p:nvSpPr>
          <p:cNvPr name="TextBox 3" id="3"/>
          <p:cNvSpPr txBox="true"/>
          <p:nvPr/>
        </p:nvSpPr>
        <p:spPr>
          <a:xfrm rot="0">
            <a:off x="1007553" y="1911346"/>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 Primary aural source.</a:t>
            </a:r>
          </a:p>
          <a:p>
            <a:pPr algn="l">
              <a:lnSpc>
                <a:spcPts val="3500"/>
              </a:lnSpc>
            </a:pPr>
            <a:r>
              <a:rPr lang="en-US" sz="2500">
                <a:solidFill>
                  <a:srgbClr val="000000"/>
                </a:solidFill>
                <a:latin typeface="Arial"/>
                <a:ea typeface="Arial"/>
                <a:cs typeface="Arial"/>
                <a:sym typeface="Arial"/>
              </a:rPr>
              <a:t>(b) Limitation: It may contain bias; Benefit: Speeches can tell us a lot about the issues of the time.</a:t>
            </a:r>
          </a:p>
          <a:p>
            <a:pPr algn="l">
              <a:lnSpc>
                <a:spcPts val="3500"/>
              </a:lnSpc>
            </a:pPr>
            <a:r>
              <a:rPr lang="en-US" sz="2500">
                <a:solidFill>
                  <a:srgbClr val="000000"/>
                </a:solidFill>
                <a:latin typeface="Arial"/>
                <a:ea typeface="Arial"/>
                <a:cs typeface="Arial"/>
                <a:sym typeface="Arial"/>
              </a:rPr>
              <a:t>(c) ‘Go on drilling and make yourself efficient for the work, and then account for yourselves as men, not only in Ireland itself, but wherever the firing line extends in defence of right, of freedom and religion in this war (WWI).’</a:t>
            </a:r>
          </a:p>
          <a:p>
            <a:pPr algn="l">
              <a:lnSpc>
                <a:spcPts val="3500"/>
              </a:lnSpc>
            </a:pPr>
            <a:r>
              <a:rPr lang="en-US" sz="2500">
                <a:solidFill>
                  <a:srgbClr val="000000"/>
                </a:solidFill>
                <a:latin typeface="Arial"/>
                <a:ea typeface="Arial"/>
                <a:cs typeface="Arial"/>
                <a:sym typeface="Arial"/>
              </a:rPr>
              <a:t>(d) The volunteer’s duty is, at all costs, to defend the shores of Ireland from foreign invasion.</a:t>
            </a:r>
          </a:p>
          <a:p>
            <a:pPr algn="l">
              <a:lnSpc>
                <a:spcPts val="3500"/>
              </a:lnSpc>
            </a:pPr>
            <a:r>
              <a:rPr lang="en-US" sz="2500">
                <a:solidFill>
                  <a:srgbClr val="000000"/>
                </a:solidFill>
                <a:latin typeface="Arial"/>
                <a:ea typeface="Arial"/>
                <a:cs typeface="Arial"/>
                <a:sym typeface="Arial"/>
              </a:rPr>
              <a:t>At the time, the nationalists were trying to achieve Home Rule from Britain, and Redmond was asking the volunteers to fight on the side of Britain.</a:t>
            </a:r>
          </a:p>
          <a:p>
            <a:pPr algn="l">
              <a:lnSpc>
                <a:spcPts val="3500"/>
              </a:lnSpc>
            </a:pPr>
            <a:r>
              <a:rPr lang="en-US" sz="2500">
                <a:solidFill>
                  <a:srgbClr val="000000"/>
                </a:solidFill>
                <a:latin typeface="Arial"/>
                <a:ea typeface="Arial"/>
                <a:cs typeface="Arial"/>
                <a:sym typeface="Arial"/>
              </a:rPr>
              <a:t>(f) Leader from the parliamentary tradition: John Redmond; Three contributions: in 1891 he was elected MP for Waterford City, which he represented until his death; in 1899 Redmond’s cooperation with the Conservatives led to the development of the Irish Department of Agriculture (1899) and the introduction of the Local Government Act (1898), which effectively ended landlords’ control of local government in Ireland; in 1900 the Irish Parliamentary Party was reunited under Redmond and he became its chairman (leader).</a:t>
            </a:r>
          </a:p>
          <a:p>
            <a:pPr algn="l">
              <a:lnSpc>
                <a:spcPts val="3500"/>
              </a:lnSpc>
            </a:pPr>
            <a:r>
              <a:rPr lang="en-US" sz="2500">
                <a:solidFill>
                  <a:srgbClr val="000000"/>
                </a:solidFill>
                <a:latin typeface="Arial"/>
                <a:ea typeface="Arial"/>
                <a:cs typeface="Arial"/>
                <a:sym typeface="Arial"/>
              </a:rPr>
              <a:t>(g) Key event: the passing of the Third Home Rule Bill of 1912 due to the Parliament Act of 1911 (it was to become law in 1914); Any two Impacts: led to the foundation of the Ulster Volunteer Force and the signing of the declaration called the Ulster Solemn League and Covenant, which stated that Unionists would ‘use all means to defend the present conspiracy to set up a Home Rule Parliament in Ireland’; led to the foundation of the Irish Volunteer Force and resulted in the Howth Gun Running.</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Ireland - A Divided Island</a:t>
            </a:r>
          </a:p>
        </p:txBody>
      </p:sp>
      <p:sp>
        <p:nvSpPr>
          <p:cNvPr name="TextBox 8" id="8"/>
          <p:cNvSpPr txBox="true"/>
          <p:nvPr/>
        </p:nvSpPr>
        <p:spPr>
          <a:xfrm rot="0">
            <a:off x="1028700" y="1838325"/>
            <a:ext cx="7804977"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main religious denominations on the island of Ireland in the late 19th Century were: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Catholics</a:t>
            </a:r>
            <a:r>
              <a:rPr lang="en-US" sz="2500">
                <a:solidFill>
                  <a:srgbClr val="000000"/>
                </a:solidFill>
                <a:latin typeface="Arial"/>
                <a:ea typeface="Arial"/>
                <a:cs typeface="Arial"/>
                <a:sym typeface="Arial"/>
              </a:rPr>
              <a:t> – 77%</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Anglicans</a:t>
            </a:r>
            <a:r>
              <a:rPr lang="en-US" sz="2500">
                <a:solidFill>
                  <a:srgbClr val="000000"/>
                </a:solidFill>
                <a:latin typeface="Arial"/>
                <a:ea typeface="Arial"/>
                <a:cs typeface="Arial"/>
                <a:sym typeface="Arial"/>
              </a:rPr>
              <a:t> (Church of Ireland: Protestant) – 12%</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Presbyterians</a:t>
            </a:r>
            <a:r>
              <a:rPr lang="en-US" sz="2500">
                <a:solidFill>
                  <a:srgbClr val="000000"/>
                </a:solidFill>
                <a:latin typeface="Arial"/>
                <a:ea typeface="Arial"/>
                <a:cs typeface="Arial"/>
                <a:sym typeface="Arial"/>
              </a:rPr>
              <a:t> (dissenters: Protestant) – 9%</a:t>
            </a:r>
          </a:p>
          <a:p>
            <a:pPr algn="l" marL="539754" indent="-269877" lvl="1">
              <a:lnSpc>
                <a:spcPts val="3500"/>
              </a:lnSpc>
              <a:buFont typeface="Arial"/>
              <a:buChar char="•"/>
            </a:pPr>
            <a:r>
              <a:rPr lang="en-US" sz="2500">
                <a:solidFill>
                  <a:srgbClr val="000000"/>
                </a:solidFill>
                <a:latin typeface="Arial"/>
                <a:ea typeface="Arial"/>
                <a:cs typeface="Arial"/>
                <a:sym typeface="Arial"/>
              </a:rPr>
              <a:t>Other Protestant faiths (</a:t>
            </a:r>
            <a:r>
              <a:rPr lang="en-US" b="true" sz="2500">
                <a:solidFill>
                  <a:srgbClr val="000000"/>
                </a:solidFill>
                <a:latin typeface="Arial Bold"/>
                <a:ea typeface="Arial Bold"/>
                <a:cs typeface="Arial Bold"/>
                <a:sym typeface="Arial Bold"/>
              </a:rPr>
              <a:t>Quakers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Baptists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Methodists</a:t>
            </a:r>
            <a:r>
              <a:rPr lang="en-US" sz="2500">
                <a:solidFill>
                  <a:srgbClr val="000000"/>
                </a:solidFill>
                <a:latin typeface="Arial"/>
                <a:ea typeface="Arial"/>
                <a:cs typeface="Arial"/>
                <a:sym typeface="Arial"/>
              </a:rPr>
              <a:t> ) – 2%</a:t>
            </a:r>
          </a:p>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South of Ireland</a:t>
            </a:r>
            <a:r>
              <a:rPr lang="en-US" sz="2500">
                <a:solidFill>
                  <a:srgbClr val="000000"/>
                </a:solidFill>
                <a:latin typeface="Arial"/>
                <a:ea typeface="Arial"/>
                <a:cs typeface="Arial"/>
                <a:sym typeface="Arial"/>
              </a:rPr>
              <a:t> was mainly </a:t>
            </a:r>
            <a:r>
              <a:rPr lang="en-US" sz="2500" b="true">
                <a:solidFill>
                  <a:srgbClr val="000000"/>
                </a:solidFill>
                <a:latin typeface="Arial Bold"/>
                <a:ea typeface="Arial Bold"/>
                <a:cs typeface="Arial Bold"/>
                <a:sym typeface="Arial Bold"/>
              </a:rPr>
              <a:t>Catholic</a:t>
            </a:r>
            <a:r>
              <a:rPr lang="en-US" sz="2500">
                <a:solidFill>
                  <a:srgbClr val="000000"/>
                </a:solidFill>
                <a:latin typeface="Arial"/>
                <a:ea typeface="Arial"/>
                <a:cs typeface="Arial"/>
                <a:sym typeface="Arial"/>
              </a:rPr>
              <a:t> – </a:t>
            </a:r>
            <a:r>
              <a:rPr lang="en-US" sz="2500" b="true">
                <a:solidFill>
                  <a:srgbClr val="000000"/>
                </a:solidFill>
                <a:latin typeface="Arial Bold"/>
                <a:ea typeface="Arial Bold"/>
                <a:cs typeface="Arial Bold"/>
                <a:sym typeface="Arial Bold"/>
              </a:rPr>
              <a:t>89.6%</a:t>
            </a:r>
            <a:r>
              <a:rPr lang="en-US" sz="2500">
                <a:solidFill>
                  <a:srgbClr val="000000"/>
                </a:solidFill>
                <a:latin typeface="Arial"/>
                <a:ea typeface="Arial"/>
                <a:cs typeface="Arial"/>
                <a:sym typeface="Arial"/>
              </a:rPr>
              <a:t> of the population. The </a:t>
            </a:r>
            <a:r>
              <a:rPr lang="en-US" sz="2500" b="true">
                <a:solidFill>
                  <a:srgbClr val="000000"/>
                </a:solidFill>
                <a:latin typeface="Arial Bold"/>
                <a:ea typeface="Arial Bold"/>
                <a:cs typeface="Arial Bold"/>
                <a:sym typeface="Arial Bold"/>
              </a:rPr>
              <a:t>North of Ireland</a:t>
            </a:r>
            <a:r>
              <a:rPr lang="en-US" sz="2500">
                <a:solidFill>
                  <a:srgbClr val="000000"/>
                </a:solidFill>
                <a:latin typeface="Arial"/>
                <a:ea typeface="Arial"/>
                <a:cs typeface="Arial"/>
                <a:sym typeface="Arial"/>
              </a:rPr>
              <a:t> had a slight </a:t>
            </a:r>
            <a:r>
              <a:rPr lang="en-US" sz="2500" b="true">
                <a:solidFill>
                  <a:srgbClr val="000000"/>
                </a:solidFill>
                <a:latin typeface="Arial Bold"/>
                <a:ea typeface="Arial Bold"/>
                <a:cs typeface="Arial Bold"/>
                <a:sym typeface="Arial Bold"/>
              </a:rPr>
              <a:t>Protestant</a:t>
            </a:r>
            <a:r>
              <a:rPr lang="en-US" sz="2500">
                <a:solidFill>
                  <a:srgbClr val="000000"/>
                </a:solidFill>
                <a:latin typeface="Arial"/>
                <a:ea typeface="Arial"/>
                <a:cs typeface="Arial"/>
                <a:sym typeface="Arial"/>
              </a:rPr>
              <a:t> majority – </a:t>
            </a:r>
            <a:r>
              <a:rPr lang="en-US" sz="2500" b="true">
                <a:solidFill>
                  <a:srgbClr val="000000"/>
                </a:solidFill>
                <a:latin typeface="Arial Bold"/>
                <a:ea typeface="Arial Bold"/>
                <a:cs typeface="Arial Bold"/>
                <a:sym typeface="Arial Bold"/>
              </a:rPr>
              <a:t>56.33%</a:t>
            </a:r>
          </a:p>
          <a:p>
            <a:pPr algn="l">
              <a:lnSpc>
                <a:spcPts val="3500"/>
              </a:lnSpc>
            </a:pP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pic>
        <p:nvPicPr>
          <p:cNvPr name="Picture 10" id="10"/>
          <p:cNvPicPr>
            <a:picLocks noChangeAspect="true"/>
          </p:cNvPicPr>
          <p:nvPr/>
        </p:nvPicPr>
        <p:blipFill>
          <a:blip r:embed="rId2"/>
          <a:stretch>
            <a:fillRect/>
          </a:stretch>
        </p:blipFill>
        <p:spPr>
          <a:xfrm rot="0">
            <a:off x="8023119" y="1169445"/>
            <a:ext cx="9726700" cy="8685213"/>
          </a:xfrm>
          <a:prstGeom prst="rect">
            <a:avLst/>
          </a:prstGeom>
        </p:spPr>
      </p:pic>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8" id="8"/>
          <p:cNvSpPr txBox="true"/>
          <p:nvPr/>
        </p:nvSpPr>
        <p:spPr>
          <a:xfrm rot="0">
            <a:off x="1028700" y="2130424"/>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2023 SEC Q8</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52108" y="4862258"/>
            <a:ext cx="10287000" cy="562483"/>
          </a:xfrm>
          <a:prstGeom prst="rect">
            <a:avLst/>
          </a:prstGeom>
        </p:spPr>
        <p:txBody>
          <a:bodyPr anchor="t" rtlCol="false" tIns="0" lIns="0" bIns="0" rIns="0">
            <a:spAutoFit/>
          </a:bodyPr>
          <a:lstStyle/>
          <a:p>
            <a:pPr algn="ctr">
              <a:lnSpc>
                <a:spcPts val="4171"/>
              </a:lnSpc>
            </a:pPr>
            <a:r>
              <a:rPr lang="en-US" sz="2979" b="true">
                <a:solidFill>
                  <a:srgbClr val="FFFFFF"/>
                </a:solidFill>
                <a:latin typeface="Arial Bold"/>
                <a:ea typeface="Arial Bold"/>
                <a:cs typeface="Arial Bold"/>
                <a:sym typeface="Arial Bold"/>
              </a:rPr>
              <a:t>Chapter Nineteen: The Rise of Nationalism and Unionism</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52108" y="4862258"/>
            <a:ext cx="10287000" cy="562483"/>
          </a:xfrm>
          <a:prstGeom prst="rect">
            <a:avLst/>
          </a:prstGeom>
        </p:spPr>
        <p:txBody>
          <a:bodyPr anchor="t" rtlCol="false" tIns="0" lIns="0" bIns="0" rIns="0">
            <a:spAutoFit/>
          </a:bodyPr>
          <a:lstStyle/>
          <a:p>
            <a:pPr algn="ctr">
              <a:lnSpc>
                <a:spcPts val="4171"/>
              </a:lnSpc>
            </a:pPr>
            <a:r>
              <a:rPr lang="en-US" sz="2979" b="true">
                <a:solidFill>
                  <a:srgbClr val="FFFFFF"/>
                </a:solidFill>
                <a:latin typeface="Arial Bold"/>
                <a:ea typeface="Arial Bold"/>
                <a:cs typeface="Arial Bold"/>
                <a:sym typeface="Arial Bold"/>
              </a:rPr>
              <a:t>Chapter Nineteen: The Rise of Nationalism and Unionism</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Glasnevin Cemetery, Dublin, Republic of Ireland</a:t>
            </a:r>
          </a:p>
          <a:p>
            <a:pPr algn="l">
              <a:lnSpc>
                <a:spcPts val="3500"/>
              </a:lnSpc>
            </a:pPr>
            <a:r>
              <a:rPr lang="en-US" sz="2500">
                <a:solidFill>
                  <a:srgbClr val="000000"/>
                </a:solidFill>
                <a:latin typeface="Arial"/>
                <a:ea typeface="Arial"/>
                <a:cs typeface="Arial"/>
                <a:sym typeface="Arial"/>
              </a:rPr>
              <a:t>Soloheadbeg Ambush Site, County Tipperary</a:t>
            </a:r>
          </a:p>
          <a:p>
            <a:pPr algn="l">
              <a:lnSpc>
                <a:spcPts val="3500"/>
              </a:lnSpc>
            </a:pPr>
            <a:r>
              <a:rPr lang="en-US" sz="2500">
                <a:solidFill>
                  <a:srgbClr val="000000"/>
                </a:solidFill>
                <a:latin typeface="Arial"/>
                <a:ea typeface="Arial"/>
                <a:cs typeface="Arial"/>
                <a:sym typeface="Arial"/>
              </a:rPr>
              <a:t>Balmoral Showgrounds, Belfast, Northern Ireland</a:t>
            </a:r>
          </a:p>
          <a:p>
            <a:pPr algn="l">
              <a:lnSpc>
                <a:spcPts val="3500"/>
              </a:lnSpc>
            </a:pPr>
            <a:r>
              <a:rPr lang="en-US" sz="2500">
                <a:solidFill>
                  <a:srgbClr val="000000"/>
                </a:solidFill>
                <a:latin typeface="Arial"/>
                <a:ea typeface="Arial"/>
                <a:cs typeface="Arial"/>
                <a:sym typeface="Arial"/>
              </a:rPr>
              <a:t>Irish Parliamentary Party Offices, Dublin</a:t>
            </a:r>
          </a:p>
          <a:p>
            <a:pPr algn="l">
              <a:lnSpc>
                <a:spcPts val="3500"/>
              </a:lnSpc>
            </a:pPr>
            <a:r>
              <a:rPr lang="en-US" sz="2500">
                <a:solidFill>
                  <a:srgbClr val="000000"/>
                </a:solidFill>
                <a:latin typeface="Arial"/>
                <a:ea typeface="Arial"/>
                <a:cs typeface="Arial"/>
                <a:sym typeface="Arial"/>
              </a:rPr>
              <a:t>Edward Carson's Statue, Belfast, Northern Ireland</a:t>
            </a:r>
          </a:p>
          <a:p>
            <a:pPr algn="l">
              <a:lnSpc>
                <a:spcPts val="3500"/>
              </a:lnSpc>
            </a:pPr>
          </a:p>
        </p:txBody>
      </p:sp>
      <p:sp>
        <p:nvSpPr>
          <p:cNvPr name="TextBox 10" id="10"/>
          <p:cNvSpPr txBox="true"/>
          <p:nvPr/>
        </p:nvSpPr>
        <p:spPr>
          <a:xfrm rot="0">
            <a:off x="8833677" y="2673636"/>
            <a:ext cx="78049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Isaac Butt</a:t>
            </a:r>
          </a:p>
          <a:p>
            <a:pPr algn="l">
              <a:lnSpc>
                <a:spcPts val="3500"/>
              </a:lnSpc>
            </a:pPr>
            <a:r>
              <a:rPr lang="en-US" sz="2500">
                <a:solidFill>
                  <a:srgbClr val="000000"/>
                </a:solidFill>
                <a:latin typeface="Arial"/>
                <a:ea typeface="Arial"/>
                <a:cs typeface="Arial"/>
                <a:sym typeface="Arial"/>
              </a:rPr>
              <a:t>Charles Stewart Parnell</a:t>
            </a:r>
          </a:p>
          <a:p>
            <a:pPr algn="l">
              <a:lnSpc>
                <a:spcPts val="3500"/>
              </a:lnSpc>
            </a:pPr>
            <a:r>
              <a:rPr lang="en-US" sz="2500">
                <a:solidFill>
                  <a:srgbClr val="000000"/>
                </a:solidFill>
                <a:latin typeface="Arial"/>
                <a:ea typeface="Arial"/>
                <a:cs typeface="Arial"/>
                <a:sym typeface="Arial"/>
              </a:rPr>
              <a:t>John Redmond</a:t>
            </a:r>
          </a:p>
          <a:p>
            <a:pPr algn="l">
              <a:lnSpc>
                <a:spcPts val="3500"/>
              </a:lnSpc>
            </a:pPr>
            <a:r>
              <a:rPr lang="en-US" sz="2500">
                <a:solidFill>
                  <a:srgbClr val="000000"/>
                </a:solidFill>
                <a:latin typeface="Arial"/>
                <a:ea typeface="Arial"/>
                <a:cs typeface="Arial"/>
                <a:sym typeface="Arial"/>
              </a:rPr>
              <a:t>John Dillon</a:t>
            </a:r>
          </a:p>
          <a:p>
            <a:pPr algn="l">
              <a:lnSpc>
                <a:spcPts val="3500"/>
              </a:lnSpc>
            </a:pPr>
            <a:r>
              <a:rPr lang="en-US" sz="2500">
                <a:solidFill>
                  <a:srgbClr val="000000"/>
                </a:solidFill>
                <a:latin typeface="Arial"/>
                <a:ea typeface="Arial"/>
                <a:cs typeface="Arial"/>
                <a:sym typeface="Arial"/>
              </a:rPr>
              <a:t>William O’Brien</a:t>
            </a:r>
          </a:p>
          <a:p>
            <a:pPr algn="l">
              <a:lnSpc>
                <a:spcPts val="3500"/>
              </a:lnSpc>
            </a:pPr>
            <a:r>
              <a:rPr lang="en-US" sz="2500">
                <a:solidFill>
                  <a:srgbClr val="000000"/>
                </a:solidFill>
                <a:latin typeface="Arial"/>
                <a:ea typeface="Arial"/>
                <a:cs typeface="Arial"/>
                <a:sym typeface="Arial"/>
              </a:rPr>
              <a:t>Anna Parnell</a:t>
            </a:r>
          </a:p>
          <a:p>
            <a:pPr algn="l">
              <a:lnSpc>
                <a:spcPts val="3500"/>
              </a:lnSpc>
            </a:pPr>
            <a:r>
              <a:rPr lang="en-US" sz="2500">
                <a:solidFill>
                  <a:srgbClr val="000000"/>
                </a:solidFill>
                <a:latin typeface="Arial"/>
                <a:ea typeface="Arial"/>
                <a:cs typeface="Arial"/>
                <a:sym typeface="Arial"/>
              </a:rPr>
              <a:t>Hanna Sheehy-Skeffington</a:t>
            </a:r>
          </a:p>
          <a:p>
            <a:pPr algn="l">
              <a:lnSpc>
                <a:spcPts val="3500"/>
              </a:lnSpc>
            </a:pPr>
            <a:r>
              <a:rPr lang="en-US" sz="2500">
                <a:solidFill>
                  <a:srgbClr val="000000"/>
                </a:solidFill>
                <a:latin typeface="Arial"/>
                <a:ea typeface="Arial"/>
                <a:cs typeface="Arial"/>
                <a:sym typeface="Arial"/>
              </a:rPr>
              <a:t>Isabella Tod</a:t>
            </a:r>
          </a:p>
          <a:p>
            <a:pPr algn="l">
              <a:lnSpc>
                <a:spcPts val="3500"/>
              </a:lnSpc>
            </a:pPr>
            <a:r>
              <a:rPr lang="en-US" sz="2500">
                <a:solidFill>
                  <a:srgbClr val="000000"/>
                </a:solidFill>
                <a:latin typeface="Arial"/>
                <a:ea typeface="Arial"/>
                <a:cs typeface="Arial"/>
                <a:sym typeface="Arial"/>
              </a:rPr>
              <a:t>Anna Haslam</a:t>
            </a:r>
          </a:p>
          <a:p>
            <a:pPr algn="l">
              <a:lnSpc>
                <a:spcPts val="3500"/>
              </a:lnSpc>
            </a:pPr>
            <a:r>
              <a:rPr lang="en-US" sz="2500">
                <a:solidFill>
                  <a:srgbClr val="000000"/>
                </a:solidFill>
                <a:latin typeface="Arial"/>
                <a:ea typeface="Arial"/>
                <a:cs typeface="Arial"/>
                <a:sym typeface="Arial"/>
              </a:rPr>
              <a:t>Edward Carson</a:t>
            </a:r>
          </a:p>
          <a:p>
            <a:pPr algn="l">
              <a:lnSpc>
                <a:spcPts val="3500"/>
              </a:lnSpc>
            </a:pPr>
            <a:r>
              <a:rPr lang="en-US" sz="2500">
                <a:solidFill>
                  <a:srgbClr val="000000"/>
                </a:solidFill>
                <a:latin typeface="Arial"/>
                <a:ea typeface="Arial"/>
                <a:cs typeface="Arial"/>
                <a:sym typeface="Arial"/>
              </a:rPr>
              <a:t>John Redmond</a:t>
            </a:r>
          </a:p>
          <a:p>
            <a:pPr algn="l">
              <a:lnSpc>
                <a:spcPts val="3500"/>
              </a:lnSpc>
            </a:pPr>
            <a:r>
              <a:rPr lang="en-US" sz="2500">
                <a:solidFill>
                  <a:srgbClr val="000000"/>
                </a:solidFill>
                <a:latin typeface="Arial"/>
                <a:ea typeface="Arial"/>
                <a:cs typeface="Arial"/>
                <a:sym typeface="Arial"/>
              </a:rPr>
              <a:t>James Craig</a:t>
            </a:r>
          </a:p>
          <a:p>
            <a:pPr algn="l">
              <a:lnSpc>
                <a:spcPts val="3500"/>
              </a:lnSpc>
            </a:pPr>
            <a:r>
              <a:rPr lang="en-US" sz="2500">
                <a:solidFill>
                  <a:srgbClr val="000000"/>
                </a:solidFill>
                <a:latin typeface="Arial"/>
                <a:ea typeface="Arial"/>
                <a:cs typeface="Arial"/>
                <a:sym typeface="Arial"/>
              </a:rPr>
              <a:t>Eoin MacNeill</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3347562" y="0"/>
            <a:ext cx="3591698" cy="4509988"/>
          </a:xfrm>
          <a:custGeom>
            <a:avLst/>
            <a:gdLst/>
            <a:ahLst/>
            <a:cxnLst/>
            <a:rect r="r" b="b" t="t" l="l"/>
            <a:pathLst>
              <a:path h="4509988" w="3591698">
                <a:moveTo>
                  <a:pt x="0" y="0"/>
                </a:moveTo>
                <a:lnTo>
                  <a:pt x="3591698" y="0"/>
                </a:lnTo>
                <a:lnTo>
                  <a:pt x="3591698" y="4509988"/>
                </a:lnTo>
                <a:lnTo>
                  <a:pt x="0" y="4509988"/>
                </a:lnTo>
                <a:lnTo>
                  <a:pt x="0" y="0"/>
                </a:lnTo>
                <a:close/>
              </a:path>
            </a:pathLst>
          </a:custGeom>
          <a:blipFill>
            <a:blip r:embed="rId2"/>
            <a:stretch>
              <a:fillRect l="0" t="0" r="0" b="0"/>
            </a:stretch>
          </a:blipFill>
        </p:spPr>
      </p:sp>
      <p:sp>
        <p:nvSpPr>
          <p:cNvPr name="Freeform 7" id="7"/>
          <p:cNvSpPr/>
          <p:nvPr/>
        </p:nvSpPr>
        <p:spPr>
          <a:xfrm flipH="false" flipV="false" rot="0">
            <a:off x="10403114" y="5735581"/>
            <a:ext cx="2593642" cy="3637062"/>
          </a:xfrm>
          <a:custGeom>
            <a:avLst/>
            <a:gdLst/>
            <a:ahLst/>
            <a:cxnLst/>
            <a:rect r="r" b="b" t="t" l="l"/>
            <a:pathLst>
              <a:path h="3637062" w="2593642">
                <a:moveTo>
                  <a:pt x="0" y="0"/>
                </a:moveTo>
                <a:lnTo>
                  <a:pt x="2593642" y="0"/>
                </a:lnTo>
                <a:lnTo>
                  <a:pt x="2593642" y="3637062"/>
                </a:lnTo>
                <a:lnTo>
                  <a:pt x="0" y="3637062"/>
                </a:lnTo>
                <a:lnTo>
                  <a:pt x="0" y="0"/>
                </a:lnTo>
                <a:close/>
              </a:path>
            </a:pathLst>
          </a:custGeom>
          <a:blipFill>
            <a:blip r:embed="rId3"/>
            <a:stretch>
              <a:fillRect l="0" t="0" r="0" b="0"/>
            </a:stretch>
          </a:blipFill>
        </p:spPr>
      </p:sp>
      <p:sp>
        <p:nvSpPr>
          <p:cNvPr name="Freeform 8" id="8"/>
          <p:cNvSpPr/>
          <p:nvPr/>
        </p:nvSpPr>
        <p:spPr>
          <a:xfrm flipH="false" flipV="false" rot="0">
            <a:off x="13339416" y="4862655"/>
            <a:ext cx="3607990" cy="4509988"/>
          </a:xfrm>
          <a:custGeom>
            <a:avLst/>
            <a:gdLst/>
            <a:ahLst/>
            <a:cxnLst/>
            <a:rect r="r" b="b" t="t" l="l"/>
            <a:pathLst>
              <a:path h="4509988" w="3607990">
                <a:moveTo>
                  <a:pt x="0" y="0"/>
                </a:moveTo>
                <a:lnTo>
                  <a:pt x="3607990" y="0"/>
                </a:lnTo>
                <a:lnTo>
                  <a:pt x="3607990" y="4509988"/>
                </a:lnTo>
                <a:lnTo>
                  <a:pt x="0" y="4509988"/>
                </a:lnTo>
                <a:lnTo>
                  <a:pt x="0" y="0"/>
                </a:lnTo>
                <a:close/>
              </a:path>
            </a:pathLst>
          </a:custGeom>
          <a:blipFill>
            <a:blip r:embed="rId4"/>
            <a:stretch>
              <a:fillRect l="0" t="0" r="0" b="0"/>
            </a:stretch>
          </a:blipFill>
        </p:spPr>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Political Divisions - Nationalists</a:t>
            </a:r>
          </a:p>
        </p:txBody>
      </p:sp>
      <p:sp>
        <p:nvSpPr>
          <p:cNvPr name="TextBox 11" id="11"/>
          <p:cNvSpPr txBox="true"/>
          <p:nvPr/>
        </p:nvSpPr>
        <p:spPr>
          <a:xfrm rot="0">
            <a:off x="1036606" y="1698229"/>
            <a:ext cx="11960150"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An </a:t>
            </a:r>
            <a:r>
              <a:rPr lang="en-US" sz="2500" b="true">
                <a:solidFill>
                  <a:srgbClr val="000000"/>
                </a:solidFill>
                <a:latin typeface="Arial Bold"/>
                <a:ea typeface="Arial Bold"/>
                <a:cs typeface="Arial Bold"/>
                <a:sym typeface="Arial Bold"/>
              </a:rPr>
              <a:t>Irish nationalist is someone who believes that the Irish people are their own nation</a:t>
            </a:r>
            <a:r>
              <a:rPr lang="en-US" sz="2500">
                <a:solidFill>
                  <a:srgbClr val="000000"/>
                </a:solidFill>
                <a:latin typeface="Arial"/>
                <a:ea typeface="Arial"/>
                <a:cs typeface="Arial"/>
                <a:sym typeface="Arial"/>
              </a:rPr>
              <a:t>. At this time there were two types of nationalist; </a:t>
            </a:r>
            <a:r>
              <a:rPr lang="en-US" sz="2500" b="true">
                <a:solidFill>
                  <a:srgbClr val="000000"/>
                </a:solidFill>
                <a:latin typeface="Arial Bold"/>
                <a:ea typeface="Arial Bold"/>
                <a:cs typeface="Arial Bold"/>
                <a:sym typeface="Arial Bold"/>
              </a:rPr>
              <a:t>Constitutional</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moderate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nationalists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Radical</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extreme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nationalists</a:t>
            </a:r>
            <a:r>
              <a:rPr lang="en-US" sz="2500">
                <a:solidFill>
                  <a:srgbClr val="000000"/>
                </a:solidFill>
                <a:latin typeface="Arial"/>
                <a:ea typeface="Arial"/>
                <a:cs typeface="Arial"/>
                <a:sym typeface="Arial"/>
              </a:rPr>
              <a:t>.</a:t>
            </a:r>
          </a:p>
          <a:p>
            <a:pPr algn="l">
              <a:lnSpc>
                <a:spcPts val="3500"/>
              </a:lnSpc>
            </a:pPr>
            <a:r>
              <a:rPr lang="en-US" sz="2500" b="true">
                <a:solidFill>
                  <a:srgbClr val="000000"/>
                </a:solidFill>
                <a:latin typeface="Arial Bold"/>
                <a:ea typeface="Arial Bold"/>
                <a:cs typeface="Arial Bold"/>
                <a:sym typeface="Arial Bold"/>
              </a:rPr>
              <a:t>Constitutional nationalists</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wanted to see the re-establishment of a parliament in Ireland by achieving it through political means</a:t>
            </a:r>
            <a:r>
              <a:rPr lang="en-US" sz="2500">
                <a:solidFill>
                  <a:srgbClr val="000000"/>
                </a:solidFill>
                <a:latin typeface="Arial"/>
                <a:ea typeface="Arial"/>
                <a:cs typeface="Arial"/>
                <a:sym typeface="Arial"/>
              </a:rPr>
              <a:t>. The </a:t>
            </a:r>
            <a:r>
              <a:rPr lang="en-US" sz="2500" b="true">
                <a:solidFill>
                  <a:srgbClr val="000000"/>
                </a:solidFill>
                <a:latin typeface="Arial Bold"/>
                <a:ea typeface="Arial Bold"/>
                <a:cs typeface="Arial Bold"/>
                <a:sym typeface="Arial Bold"/>
              </a:rPr>
              <a:t>Home Rule Party</a:t>
            </a:r>
            <a:r>
              <a:rPr lang="en-US" sz="2500">
                <a:solidFill>
                  <a:srgbClr val="000000"/>
                </a:solidFill>
                <a:latin typeface="Arial"/>
                <a:ea typeface="Arial"/>
                <a:cs typeface="Arial"/>
                <a:sym typeface="Arial"/>
              </a:rPr>
              <a:t>, founded by </a:t>
            </a:r>
            <a:r>
              <a:rPr lang="en-US" sz="2500" b="true">
                <a:solidFill>
                  <a:srgbClr val="000000"/>
                </a:solidFill>
                <a:latin typeface="Arial Bold"/>
                <a:ea typeface="Arial Bold"/>
                <a:cs typeface="Arial Bold"/>
                <a:sym typeface="Arial Bold"/>
              </a:rPr>
              <a:t>Isaac Butt </a:t>
            </a:r>
            <a:r>
              <a:rPr lang="en-US" sz="2500">
                <a:solidFill>
                  <a:srgbClr val="000000"/>
                </a:solidFill>
                <a:latin typeface="Arial"/>
                <a:ea typeface="Arial"/>
                <a:cs typeface="Arial"/>
                <a:sym typeface="Arial"/>
              </a:rPr>
              <a:t>in 1874, was the largest nationalist political party. They wanted </a:t>
            </a:r>
            <a:r>
              <a:rPr lang="en-US" sz="2500" b="true">
                <a:solidFill>
                  <a:srgbClr val="000000"/>
                </a:solidFill>
                <a:latin typeface="Arial Bold"/>
                <a:ea typeface="Arial Bold"/>
                <a:cs typeface="Arial Bold"/>
                <a:sym typeface="Arial Bold"/>
              </a:rPr>
              <a:t>Home Rule: </a:t>
            </a:r>
            <a:r>
              <a:rPr lang="en-US" sz="2500" u="sng">
                <a:solidFill>
                  <a:srgbClr val="000000"/>
                </a:solidFill>
                <a:latin typeface="Arial"/>
                <a:ea typeface="Arial"/>
                <a:cs typeface="Arial"/>
                <a:sym typeface="Arial"/>
              </a:rPr>
              <a:t>Ireland would have its own parliament in Dublin to govern local affairs while still being part of the United Kingdom</a:t>
            </a:r>
            <a:r>
              <a:rPr lang="en-US" sz="2500">
                <a:solidFill>
                  <a:srgbClr val="000000"/>
                </a:solidFill>
                <a:latin typeface="Arial"/>
                <a:ea typeface="Arial"/>
                <a:cs typeface="Arial"/>
                <a:sym typeface="Arial"/>
              </a:rPr>
              <a:t>. </a:t>
            </a:r>
            <a:r>
              <a:rPr lang="en-US" sz="2500">
                <a:solidFill>
                  <a:srgbClr val="000000"/>
                </a:solidFill>
                <a:latin typeface="Arial"/>
                <a:ea typeface="Arial"/>
                <a:cs typeface="Arial"/>
                <a:sym typeface="Arial"/>
              </a:rPr>
              <a:t>The leaders of the Home Rule Party (later renamed the </a:t>
            </a:r>
            <a:r>
              <a:rPr lang="en-US" sz="2500" b="true">
                <a:solidFill>
                  <a:srgbClr val="000000"/>
                </a:solidFill>
                <a:latin typeface="Arial Bold"/>
                <a:ea typeface="Arial Bold"/>
                <a:cs typeface="Arial Bold"/>
                <a:sym typeface="Arial Bold"/>
              </a:rPr>
              <a:t>Irish Parliamentary Party</a:t>
            </a:r>
            <a:r>
              <a:rPr lang="en-US" sz="2500">
                <a:solidFill>
                  <a:srgbClr val="000000"/>
                </a:solidFill>
                <a:latin typeface="Arial"/>
                <a:ea typeface="Arial"/>
                <a:cs typeface="Arial"/>
                <a:sym typeface="Arial"/>
              </a:rPr>
              <a:t>) in this period were: </a:t>
            </a:r>
            <a:r>
              <a:rPr lang="en-US" sz="2500" b="true">
                <a:solidFill>
                  <a:srgbClr val="000000"/>
                </a:solidFill>
                <a:latin typeface="Arial Bold"/>
                <a:ea typeface="Arial Bold"/>
                <a:cs typeface="Arial Bold"/>
                <a:sym typeface="Arial Bold"/>
              </a:rPr>
              <a:t>Charles Stewart Parnell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John Redmond</a:t>
            </a:r>
            <a:r>
              <a:rPr lang="en-US" sz="2500">
                <a:solidFill>
                  <a:srgbClr val="000000"/>
                </a:solidFill>
                <a:latin typeface="Arial"/>
                <a:ea typeface="Arial"/>
                <a:cs typeface="Arial"/>
                <a:sym typeface="Arial"/>
              </a:rPr>
              <a:t>.</a:t>
            </a:r>
          </a:p>
        </p:txBody>
      </p:sp>
      <p:sp>
        <p:nvSpPr>
          <p:cNvPr name="TextBox 12" id="12"/>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3" id="13"/>
          <p:cNvSpPr txBox="true"/>
          <p:nvPr/>
        </p:nvSpPr>
        <p:spPr>
          <a:xfrm rot="0">
            <a:off x="1036606" y="6043508"/>
            <a:ext cx="8686862" cy="310832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Radical nationalists </a:t>
            </a:r>
            <a:r>
              <a:rPr lang="en-US" sz="2500" u="sng">
                <a:solidFill>
                  <a:srgbClr val="000000"/>
                </a:solidFill>
                <a:latin typeface="Arial"/>
                <a:ea typeface="Arial"/>
                <a:cs typeface="Arial"/>
                <a:sym typeface="Arial"/>
              </a:rPr>
              <a:t>wanted full independence from Britain, using force if necessary</a:t>
            </a:r>
            <a:r>
              <a:rPr lang="en-US" sz="2500">
                <a:solidFill>
                  <a:srgbClr val="000000"/>
                </a:solidFill>
                <a:latin typeface="Arial"/>
                <a:ea typeface="Arial"/>
                <a:cs typeface="Arial"/>
                <a:sym typeface="Arial"/>
              </a:rPr>
              <a:t>. Many of these radical nationalists belong to the </a:t>
            </a:r>
            <a:r>
              <a:rPr lang="en-US" sz="2500" b="true">
                <a:solidFill>
                  <a:srgbClr val="000000"/>
                </a:solidFill>
                <a:latin typeface="Arial Bold"/>
                <a:ea typeface="Arial Bold"/>
                <a:cs typeface="Arial Bold"/>
                <a:sym typeface="Arial Bold"/>
              </a:rPr>
              <a:t>Irish Republican Brotherhood </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IRB</a:t>
            </a:r>
            <a:r>
              <a:rPr lang="en-US" sz="2500">
                <a:solidFill>
                  <a:srgbClr val="000000"/>
                </a:solidFill>
                <a:latin typeface="Arial"/>
                <a:ea typeface="Arial"/>
                <a:cs typeface="Arial"/>
                <a:sym typeface="Arial"/>
              </a:rPr>
              <a:t>). The IRB was founded in 1858 by James Stephens and the members were known as the ‘</a:t>
            </a:r>
            <a:r>
              <a:rPr lang="en-US" sz="2500" b="true">
                <a:solidFill>
                  <a:srgbClr val="000000"/>
                </a:solidFill>
                <a:latin typeface="Arial Bold"/>
                <a:ea typeface="Arial Bold"/>
                <a:cs typeface="Arial Bold"/>
                <a:sym typeface="Arial Bold"/>
              </a:rPr>
              <a:t>Fenians</a:t>
            </a:r>
            <a:r>
              <a:rPr lang="en-US" sz="2500">
                <a:solidFill>
                  <a:srgbClr val="000000"/>
                </a:solidFill>
                <a:latin typeface="Arial"/>
                <a:ea typeface="Arial"/>
                <a:cs typeface="Arial"/>
                <a:sym typeface="Arial"/>
              </a:rPr>
              <a:t>’. They wanted to achieve a </a:t>
            </a:r>
            <a:r>
              <a:rPr lang="en-US" sz="2500" b="true">
                <a:solidFill>
                  <a:srgbClr val="000000"/>
                </a:solidFill>
                <a:latin typeface="Arial Bold"/>
                <a:ea typeface="Arial Bold"/>
                <a:cs typeface="Arial Bold"/>
                <a:sym typeface="Arial Bold"/>
              </a:rPr>
              <a:t>republic</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a country not ruled by a monarch but instead ruled by its citizens who choose their representatives</a:t>
            </a:r>
            <a:r>
              <a:rPr lang="en-US" sz="2500">
                <a:solidFill>
                  <a:srgbClr val="000000"/>
                </a:solidFill>
                <a:latin typeface="Arial"/>
                <a:ea typeface="Arial"/>
                <a:cs typeface="Arial"/>
                <a:sym typeface="Arial"/>
              </a:rPr>
              <a:t>.</a:t>
            </a:r>
          </a:p>
        </p:txBody>
      </p:sp>
      <p:sp>
        <p:nvSpPr>
          <p:cNvPr name="TextBox 14" id="14"/>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5" id="15"/>
          <p:cNvGrpSpPr/>
          <p:nvPr/>
        </p:nvGrpSpPr>
        <p:grpSpPr>
          <a:xfrm rot="0">
            <a:off x="11383909" y="9756776"/>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3779682" y="5384799"/>
            <a:ext cx="3365800" cy="4340512"/>
          </a:xfrm>
          <a:custGeom>
            <a:avLst/>
            <a:gdLst/>
            <a:ahLst/>
            <a:cxnLst/>
            <a:rect r="r" b="b" t="t" l="l"/>
            <a:pathLst>
              <a:path h="4340512" w="3365800">
                <a:moveTo>
                  <a:pt x="0" y="0"/>
                </a:moveTo>
                <a:lnTo>
                  <a:pt x="3365800" y="0"/>
                </a:lnTo>
                <a:lnTo>
                  <a:pt x="3365800" y="4340512"/>
                </a:lnTo>
                <a:lnTo>
                  <a:pt x="0" y="4340512"/>
                </a:lnTo>
                <a:lnTo>
                  <a:pt x="0" y="0"/>
                </a:lnTo>
                <a:close/>
              </a:path>
            </a:pathLst>
          </a:custGeom>
          <a:blipFill>
            <a:blip r:embed="rId2"/>
            <a:stretch>
              <a:fillRect l="-5865" t="-2900" r="-7021" b="-4872"/>
            </a:stretch>
          </a:blipFill>
        </p:spPr>
      </p:sp>
      <p:sp>
        <p:nvSpPr>
          <p:cNvPr name="Freeform 7" id="7"/>
          <p:cNvSpPr/>
          <p:nvPr/>
        </p:nvSpPr>
        <p:spPr>
          <a:xfrm flipH="false" flipV="false" rot="0">
            <a:off x="7488382" y="5384799"/>
            <a:ext cx="3286011" cy="4360874"/>
          </a:xfrm>
          <a:custGeom>
            <a:avLst/>
            <a:gdLst/>
            <a:ahLst/>
            <a:cxnLst/>
            <a:rect r="r" b="b" t="t" l="l"/>
            <a:pathLst>
              <a:path h="4360874" w="3286011">
                <a:moveTo>
                  <a:pt x="0" y="0"/>
                </a:moveTo>
                <a:lnTo>
                  <a:pt x="3286011" y="0"/>
                </a:lnTo>
                <a:lnTo>
                  <a:pt x="3286011" y="4360874"/>
                </a:lnTo>
                <a:lnTo>
                  <a:pt x="0" y="4360874"/>
                </a:lnTo>
                <a:lnTo>
                  <a:pt x="0" y="0"/>
                </a:lnTo>
                <a:close/>
              </a:path>
            </a:pathLst>
          </a:custGeom>
          <a:blipFill>
            <a:blip r:embed="rId3"/>
            <a:stretch>
              <a:fillRect l="-4017" t="-3906" r="-5886" b="-4478"/>
            </a:stretch>
          </a:blipFill>
        </p:spPr>
      </p:sp>
      <p:sp>
        <p:nvSpPr>
          <p:cNvPr name="Freeform 8" id="8"/>
          <p:cNvSpPr/>
          <p:nvPr/>
        </p:nvSpPr>
        <p:spPr>
          <a:xfrm flipH="false" flipV="false" rot="0">
            <a:off x="11117293" y="5384799"/>
            <a:ext cx="3136020" cy="4340512"/>
          </a:xfrm>
          <a:custGeom>
            <a:avLst/>
            <a:gdLst/>
            <a:ahLst/>
            <a:cxnLst/>
            <a:rect r="r" b="b" t="t" l="l"/>
            <a:pathLst>
              <a:path h="4340512" w="3136020">
                <a:moveTo>
                  <a:pt x="0" y="0"/>
                </a:moveTo>
                <a:lnTo>
                  <a:pt x="3136020" y="0"/>
                </a:lnTo>
                <a:lnTo>
                  <a:pt x="3136020" y="4340512"/>
                </a:lnTo>
                <a:lnTo>
                  <a:pt x="0" y="4340512"/>
                </a:lnTo>
                <a:lnTo>
                  <a:pt x="0" y="0"/>
                </a:lnTo>
                <a:close/>
              </a:path>
            </a:pathLst>
          </a:custGeom>
          <a:blipFill>
            <a:blip r:embed="rId4"/>
            <a:stretch>
              <a:fillRect l="0" t="0" r="0" b="0"/>
            </a:stretch>
          </a:blipFill>
        </p:spPr>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Political Divisions - Unionists</a:t>
            </a:r>
          </a:p>
        </p:txBody>
      </p:sp>
      <p:sp>
        <p:nvSpPr>
          <p:cNvPr name="TextBox 11" id="11"/>
          <p:cNvSpPr txBox="true"/>
          <p:nvPr/>
        </p:nvSpPr>
        <p:spPr>
          <a:xfrm rot="0">
            <a:off x="1028700" y="1838325"/>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majority of Irish Protestants were Unionist in their politics. </a:t>
            </a:r>
            <a:r>
              <a:rPr lang="en-US" sz="2500">
                <a:solidFill>
                  <a:srgbClr val="000000"/>
                </a:solidFill>
                <a:latin typeface="Arial"/>
                <a:ea typeface="Arial"/>
                <a:cs typeface="Arial"/>
                <a:sym typeface="Arial"/>
              </a:rPr>
              <a:t>A </a:t>
            </a:r>
            <a:r>
              <a:rPr lang="en-US" sz="2500" b="true">
                <a:solidFill>
                  <a:srgbClr val="000000"/>
                </a:solidFill>
                <a:latin typeface="Arial Bold"/>
                <a:ea typeface="Arial Bold"/>
                <a:cs typeface="Arial Bold"/>
                <a:sym typeface="Arial Bold"/>
              </a:rPr>
              <a:t>Unionist</a:t>
            </a:r>
            <a:r>
              <a:rPr lang="en-US" sz="2500">
                <a:solidFill>
                  <a:srgbClr val="000000"/>
                </a:solidFill>
                <a:latin typeface="Arial"/>
                <a:ea typeface="Arial"/>
                <a:cs typeface="Arial"/>
                <a:sym typeface="Arial"/>
              </a:rPr>
              <a:t> is </a:t>
            </a:r>
            <a:r>
              <a:rPr lang="en-US" sz="2500" u="sng">
                <a:solidFill>
                  <a:srgbClr val="000000"/>
                </a:solidFill>
                <a:latin typeface="Arial"/>
                <a:ea typeface="Arial"/>
                <a:cs typeface="Arial"/>
                <a:sym typeface="Arial"/>
              </a:rPr>
              <a:t>someone who wants Ireland to remain part of the United Kingdom with Britain</a:t>
            </a:r>
            <a:r>
              <a:rPr lang="en-US" sz="2500">
                <a:solidFill>
                  <a:srgbClr val="000000"/>
                </a:solidFill>
                <a:latin typeface="Arial"/>
                <a:ea typeface="Arial"/>
                <a:cs typeface="Arial"/>
                <a:sym typeface="Arial"/>
              </a:rPr>
              <a:t>. Unionism is particularly strong in the north-east of the island, where there was a large Protestant population. They believed that ‘</a:t>
            </a:r>
            <a:r>
              <a:rPr lang="en-US" sz="2500" b="true">
                <a:solidFill>
                  <a:srgbClr val="000000"/>
                </a:solidFill>
                <a:latin typeface="Arial Bold"/>
                <a:ea typeface="Arial Bold"/>
                <a:cs typeface="Arial Bold"/>
                <a:sym typeface="Arial Bold"/>
              </a:rPr>
              <a:t>Home Rule is Rome Rule</a:t>
            </a:r>
            <a:r>
              <a:rPr lang="en-US" sz="2500">
                <a:solidFill>
                  <a:srgbClr val="000000"/>
                </a:solidFill>
                <a:latin typeface="Arial"/>
                <a:ea typeface="Arial"/>
                <a:cs typeface="Arial"/>
                <a:sym typeface="Arial"/>
              </a:rPr>
              <a:t>’ – meaning that they would be discriminated against as there would be a Catholic majority in Dublin.</a:t>
            </a:r>
          </a:p>
          <a:p>
            <a:pPr algn="l">
              <a:lnSpc>
                <a:spcPts val="3500"/>
              </a:lnSpc>
            </a:pPr>
            <a:r>
              <a:rPr lang="en-US" sz="2500">
                <a:solidFill>
                  <a:srgbClr val="000000"/>
                </a:solidFill>
                <a:latin typeface="Arial"/>
                <a:ea typeface="Arial"/>
                <a:cs typeface="Arial"/>
                <a:sym typeface="Arial"/>
              </a:rPr>
              <a:t>Unionists also feared that trade in the north could be badly affected by Home Rule. The shipbuilding and linen industries relied heavily on free access to the British market without any taxes on their exports. </a:t>
            </a:r>
            <a:r>
              <a:rPr lang="en-US" sz="2500" b="true">
                <a:solidFill>
                  <a:srgbClr val="000000"/>
                </a:solidFill>
                <a:latin typeface="Arial Bold"/>
                <a:ea typeface="Arial Bold"/>
                <a:cs typeface="Arial Bold"/>
                <a:sym typeface="Arial Bold"/>
              </a:rPr>
              <a:t>The Unionist Party </a:t>
            </a:r>
            <a:r>
              <a:rPr lang="en-US" sz="2500">
                <a:solidFill>
                  <a:srgbClr val="000000"/>
                </a:solidFill>
                <a:latin typeface="Arial"/>
                <a:ea typeface="Arial"/>
                <a:cs typeface="Arial"/>
                <a:sym typeface="Arial"/>
              </a:rPr>
              <a:t>was founded in 1905. Their leaders were: </a:t>
            </a:r>
            <a:r>
              <a:rPr lang="en-US" sz="2500" b="true">
                <a:solidFill>
                  <a:srgbClr val="000000"/>
                </a:solidFill>
                <a:latin typeface="Arial Bold"/>
                <a:ea typeface="Arial Bold"/>
                <a:cs typeface="Arial Bold"/>
                <a:sym typeface="Arial Bold"/>
              </a:rPr>
              <a:t>Colonel Edward Saunderson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Walter Hume Long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Edward Carson</a:t>
            </a:r>
            <a:r>
              <a:rPr lang="en-US" sz="2500">
                <a:solidFill>
                  <a:srgbClr val="000000"/>
                </a:solidFill>
                <a:latin typeface="Arial"/>
                <a:ea typeface="Arial"/>
                <a:cs typeface="Arial"/>
                <a:sym typeface="Arial"/>
              </a:rPr>
              <a:t>.</a:t>
            </a:r>
          </a:p>
        </p:txBody>
      </p:sp>
      <p:sp>
        <p:nvSpPr>
          <p:cNvPr name="TextBox 12" id="12"/>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sp>
        <p:nvSpPr>
          <p:cNvPr name="TextBox 13" id="13"/>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Land Ownership</a:t>
            </a:r>
          </a:p>
        </p:txBody>
      </p:sp>
      <p:sp>
        <p:nvSpPr>
          <p:cNvPr name="TextBox 8" id="8"/>
          <p:cNvSpPr txBox="true"/>
          <p:nvPr/>
        </p:nvSpPr>
        <p:spPr>
          <a:xfrm rot="0">
            <a:off x="1028700" y="181927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Penal Laws </a:t>
            </a:r>
            <a:r>
              <a:rPr lang="en-US" sz="3000">
                <a:solidFill>
                  <a:srgbClr val="000000"/>
                </a:solidFill>
                <a:latin typeface="Arial"/>
                <a:ea typeface="Arial"/>
                <a:cs typeface="Arial"/>
                <a:sym typeface="Arial"/>
              </a:rPr>
              <a:t>(from 1600s until 1829) and the </a:t>
            </a:r>
            <a:r>
              <a:rPr lang="en-US" sz="3000" b="true">
                <a:solidFill>
                  <a:srgbClr val="000000"/>
                </a:solidFill>
                <a:latin typeface="Arial Bold"/>
                <a:ea typeface="Arial Bold"/>
                <a:cs typeface="Arial Bold"/>
                <a:sym typeface="Arial Bold"/>
              </a:rPr>
              <a:t>Plantations</a:t>
            </a:r>
            <a:r>
              <a:rPr lang="en-US" sz="3000">
                <a:solidFill>
                  <a:srgbClr val="000000"/>
                </a:solidFill>
                <a:latin typeface="Arial"/>
                <a:ea typeface="Arial"/>
                <a:cs typeface="Arial"/>
                <a:sym typeface="Arial"/>
              </a:rPr>
              <a:t> meant that few Irish Catholics owned land – most were poor tenants or unskilled labourers. The </a:t>
            </a:r>
            <a:r>
              <a:rPr lang="en-US" sz="3000" b="true">
                <a:solidFill>
                  <a:srgbClr val="000000"/>
                </a:solidFill>
                <a:latin typeface="Arial Bold"/>
                <a:ea typeface="Arial Bold"/>
                <a:cs typeface="Arial Bold"/>
                <a:sym typeface="Arial Bold"/>
              </a:rPr>
              <a:t>Protestant Ascendancy </a:t>
            </a:r>
            <a:r>
              <a:rPr lang="en-US" sz="3000">
                <a:solidFill>
                  <a:srgbClr val="000000"/>
                </a:solidFill>
                <a:latin typeface="Arial"/>
                <a:ea typeface="Arial"/>
                <a:cs typeface="Arial"/>
                <a:sym typeface="Arial"/>
              </a:rPr>
              <a:t>owned most of the land in Ireland. </a:t>
            </a:r>
            <a:r>
              <a:rPr lang="en-US" sz="3000" b="true">
                <a:solidFill>
                  <a:srgbClr val="000000"/>
                </a:solidFill>
                <a:latin typeface="Arial Bold"/>
                <a:ea typeface="Arial Bold"/>
                <a:cs typeface="Arial Bold"/>
                <a:sym typeface="Arial Bold"/>
              </a:rPr>
              <a:t>The Great Famine </a:t>
            </a:r>
            <a:r>
              <a:rPr lang="en-US" sz="3000">
                <a:solidFill>
                  <a:srgbClr val="000000"/>
                </a:solidFill>
                <a:latin typeface="Arial"/>
                <a:ea typeface="Arial"/>
                <a:cs typeface="Arial"/>
                <a:sym typeface="Arial"/>
              </a:rPr>
              <a:t>(1845-1850) had a disproportionate impact on Irish Catholics. It reduced the number of cottiers and small farmers while allowing a new group of middle-class Catholic farmers to acquire bigger farms. In the late 1800s, discontentment with this situation and with British rule would emerge in a rise in </a:t>
            </a:r>
            <a:r>
              <a:rPr lang="en-US" sz="3000" b="true">
                <a:solidFill>
                  <a:srgbClr val="000000"/>
                </a:solidFill>
                <a:latin typeface="Arial Bold"/>
                <a:ea typeface="Arial Bold"/>
                <a:cs typeface="Arial Bold"/>
                <a:sym typeface="Arial Bold"/>
              </a:rPr>
              <a:t>political agitation</a:t>
            </a:r>
            <a:r>
              <a:rPr lang="en-US" sz="3000">
                <a:solidFill>
                  <a:srgbClr val="000000"/>
                </a:solidFill>
                <a:latin typeface="Arial"/>
                <a:ea typeface="Arial"/>
                <a:cs typeface="Arial"/>
                <a:sym typeface="Arial"/>
              </a:rPr>
              <a:t>. </a:t>
            </a:r>
          </a:p>
        </p:txBody>
      </p:sp>
      <p:sp>
        <p:nvSpPr>
          <p:cNvPr name="TextBox 9" id="9"/>
          <p:cNvSpPr txBox="true"/>
          <p:nvPr/>
        </p:nvSpPr>
        <p:spPr>
          <a:xfrm rot="5400000">
            <a:off x="12492672" y="4908550"/>
            <a:ext cx="10287000"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Chapter Nineteen: The Rise of Nationalism and Unionism in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DAFpq-b7C7I</dc:identifier>
  <dcterms:modified xsi:type="dcterms:W3CDTF">2011-08-01T06:04:30Z</dcterms:modified>
  <cp:revision>1</cp:revision>
  <dc:title>Ch. 19 - The Rise of Nationalism and Unionism</dc:title>
</cp:coreProperties>
</file>